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4"/>
  </p:sldMasterIdLst>
  <p:notesMasterIdLst>
    <p:notesMasterId r:id="rId31"/>
  </p:notesMasterIdLst>
  <p:sldIdLst>
    <p:sldId id="337" r:id="rId5"/>
    <p:sldId id="317" r:id="rId6"/>
    <p:sldId id="319" r:id="rId7"/>
    <p:sldId id="327" r:id="rId8"/>
    <p:sldId id="321" r:id="rId9"/>
    <p:sldId id="349" r:id="rId10"/>
    <p:sldId id="322" r:id="rId11"/>
    <p:sldId id="339" r:id="rId12"/>
    <p:sldId id="326" r:id="rId13"/>
    <p:sldId id="323" r:id="rId14"/>
    <p:sldId id="340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59" r:id="rId23"/>
    <p:sldId id="360" r:id="rId24"/>
    <p:sldId id="361" r:id="rId25"/>
    <p:sldId id="358" r:id="rId26"/>
    <p:sldId id="357" r:id="rId27"/>
    <p:sldId id="324" r:id="rId28"/>
    <p:sldId id="325" r:id="rId29"/>
    <p:sldId id="343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2" pos="192" userDrawn="1">
          <p15:clr>
            <a:srgbClr val="A4A3A4"/>
          </p15:clr>
        </p15:guide>
        <p15:guide id="3" pos="55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C3B"/>
    <a:srgbClr val="2F6260"/>
    <a:srgbClr val="EAEFF7"/>
    <a:srgbClr val="2C5E5C"/>
    <a:srgbClr val="3A6C6A"/>
    <a:srgbClr val="2C5250"/>
    <a:srgbClr val="44546A"/>
    <a:srgbClr val="2797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7FD709-E915-A11F-04E6-675FABF64A1F}" v="8" dt="2021-07-28T04:50:31.447"/>
    <p1510:client id="{BD03000E-9A40-E558-A1EC-C1ED278B445C}" v="152" dt="2021-06-22T14:57:20.9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9" autoAdjust="0"/>
    <p:restoredTop sz="93279" autoAdjust="0"/>
  </p:normalViewPr>
  <p:slideViewPr>
    <p:cSldViewPr snapToGrid="0">
      <p:cViewPr varScale="1">
        <p:scale>
          <a:sx n="83" d="100"/>
          <a:sy n="83" d="100"/>
        </p:scale>
        <p:origin x="1901" y="82"/>
      </p:cViewPr>
      <p:guideLst>
        <p:guide orient="horz" pos="4080"/>
        <p:guide pos="192"/>
        <p:guide pos="55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80ee4bf9dbdb5713fbaba52b4fa100eeec1086920e0801d1fb591daeb34472ae::" providerId="AD" clId="Web-{BD03000E-9A40-E558-A1EC-C1ED278B445C}"/>
    <pc:docChg chg="modSld">
      <pc:chgData name="Guest User" userId="S::urn:spo:anon#80ee4bf9dbdb5713fbaba52b4fa100eeec1086920e0801d1fb591daeb34472ae::" providerId="AD" clId="Web-{BD03000E-9A40-E558-A1EC-C1ED278B445C}" dt="2021-06-22T14:57:20.924" v="144" actId="1076"/>
      <pc:docMkLst>
        <pc:docMk/>
      </pc:docMkLst>
      <pc:sldChg chg="addSp delSp modSp">
        <pc:chgData name="Guest User" userId="S::urn:spo:anon#80ee4bf9dbdb5713fbaba52b4fa100eeec1086920e0801d1fb591daeb34472ae::" providerId="AD" clId="Web-{BD03000E-9A40-E558-A1EC-C1ED278B445C}" dt="2021-06-22T14:57:20.924" v="144" actId="1076"/>
        <pc:sldMkLst>
          <pc:docMk/>
          <pc:sldMk cId="1533108441" sldId="257"/>
        </pc:sldMkLst>
        <pc:spChg chg="add del mod">
          <ac:chgData name="Guest User" userId="S::urn:spo:anon#80ee4bf9dbdb5713fbaba52b4fa100eeec1086920e0801d1fb591daeb34472ae::" providerId="AD" clId="Web-{BD03000E-9A40-E558-A1EC-C1ED278B445C}" dt="2021-06-22T14:41:30.854" v="2"/>
          <ac:spMkLst>
            <pc:docMk/>
            <pc:sldMk cId="1533108441" sldId="257"/>
            <ac:spMk id="2" creationId="{04A3F428-B99B-40F2-B3C2-32CE63865C85}"/>
          </ac:spMkLst>
        </pc:spChg>
        <pc:spChg chg="add mod">
          <ac:chgData name="Guest User" userId="S::urn:spo:anon#80ee4bf9dbdb5713fbaba52b4fa100eeec1086920e0801d1fb591daeb34472ae::" providerId="AD" clId="Web-{BD03000E-9A40-E558-A1EC-C1ED278B445C}" dt="2021-06-22T14:42:26.920" v="12" actId="1076"/>
          <ac:spMkLst>
            <pc:docMk/>
            <pc:sldMk cId="1533108441" sldId="257"/>
            <ac:spMk id="3" creationId="{8F3B780D-47D6-4A5F-A18C-5EA54FE663EC}"/>
          </ac:spMkLst>
        </pc:spChg>
        <pc:spChg chg="add mod">
          <ac:chgData name="Guest User" userId="S::urn:spo:anon#80ee4bf9dbdb5713fbaba52b4fa100eeec1086920e0801d1fb591daeb34472ae::" providerId="AD" clId="Web-{BD03000E-9A40-E558-A1EC-C1ED278B445C}" dt="2021-06-22T14:43:39.721" v="29" actId="1076"/>
          <ac:spMkLst>
            <pc:docMk/>
            <pc:sldMk cId="1533108441" sldId="257"/>
            <ac:spMk id="5" creationId="{71B9E941-284D-4871-B718-C760785A53BA}"/>
          </ac:spMkLst>
        </pc:spChg>
        <pc:spChg chg="add mod">
          <ac:chgData name="Guest User" userId="S::urn:spo:anon#80ee4bf9dbdb5713fbaba52b4fa100eeec1086920e0801d1fb591daeb34472ae::" providerId="AD" clId="Web-{BD03000E-9A40-E558-A1EC-C1ED278B445C}" dt="2021-06-22T14:45:24.836" v="58" actId="14100"/>
          <ac:spMkLst>
            <pc:docMk/>
            <pc:sldMk cId="1533108441" sldId="257"/>
            <ac:spMk id="7" creationId="{3F08B1A6-08A6-4F16-BC20-2372BF138D74}"/>
          </ac:spMkLst>
        </pc:spChg>
        <pc:spChg chg="add mod">
          <ac:chgData name="Guest User" userId="S::urn:spo:anon#80ee4bf9dbdb5713fbaba52b4fa100eeec1086920e0801d1fb591daeb34472ae::" providerId="AD" clId="Web-{BD03000E-9A40-E558-A1EC-C1ED278B445C}" dt="2021-06-22T14:48:31.363" v="91" actId="20577"/>
          <ac:spMkLst>
            <pc:docMk/>
            <pc:sldMk cId="1533108441" sldId="257"/>
            <ac:spMk id="9" creationId="{859BF4F0-3F44-4566-B8A8-123D3E82FFE1}"/>
          </ac:spMkLst>
        </pc:spChg>
        <pc:spChg chg="add mod">
          <ac:chgData name="Guest User" userId="S::urn:spo:anon#80ee4bf9dbdb5713fbaba52b4fa100eeec1086920e0801d1fb591daeb34472ae::" providerId="AD" clId="Web-{BD03000E-9A40-E558-A1EC-C1ED278B445C}" dt="2021-06-22T14:54:38.180" v="126" actId="14100"/>
          <ac:spMkLst>
            <pc:docMk/>
            <pc:sldMk cId="1533108441" sldId="257"/>
            <ac:spMk id="11" creationId="{62BA14D8-147C-47B9-A752-01961C367F03}"/>
          </ac:spMkLst>
        </pc:spChg>
        <pc:spChg chg="add del">
          <ac:chgData name="Guest User" userId="S::urn:spo:anon#80ee4bf9dbdb5713fbaba52b4fa100eeec1086920e0801d1fb591daeb34472ae::" providerId="AD" clId="Web-{BD03000E-9A40-E558-A1EC-C1ED278B445C}" dt="2021-06-22T14:54:49.728" v="127"/>
          <ac:spMkLst>
            <pc:docMk/>
            <pc:sldMk cId="1533108441" sldId="257"/>
            <ac:spMk id="12" creationId="{1B3D87F9-1DD5-4079-97EB-2955506E7DBA}"/>
          </ac:spMkLst>
        </pc:spChg>
        <pc:spChg chg="add mod">
          <ac:chgData name="Guest User" userId="S::urn:spo:anon#80ee4bf9dbdb5713fbaba52b4fa100eeec1086920e0801d1fb591daeb34472ae::" providerId="AD" clId="Web-{BD03000E-9A40-E558-A1EC-C1ED278B445C}" dt="2021-06-22T14:56:42.547" v="142" actId="14100"/>
          <ac:spMkLst>
            <pc:docMk/>
            <pc:sldMk cId="1533108441" sldId="257"/>
            <ac:spMk id="14" creationId="{4D61D41C-4F1B-4595-9EA5-8FCF7DF4DB2E}"/>
          </ac:spMkLst>
        </pc:spChg>
        <pc:spChg chg="add mod">
          <ac:chgData name="Guest User" userId="S::urn:spo:anon#80ee4bf9dbdb5713fbaba52b4fa100eeec1086920e0801d1fb591daeb34472ae::" providerId="AD" clId="Web-{BD03000E-9A40-E558-A1EC-C1ED278B445C}" dt="2021-06-22T14:57:20.924" v="144" actId="1076"/>
          <ac:spMkLst>
            <pc:docMk/>
            <pc:sldMk cId="1533108441" sldId="257"/>
            <ac:spMk id="15" creationId="{AD8DE59A-F828-47F8-B803-B2FFB3115F38}"/>
          </ac:spMkLst>
        </pc:spChg>
        <pc:cxnChg chg="add mod">
          <ac:chgData name="Guest User" userId="S::urn:spo:anon#80ee4bf9dbdb5713fbaba52b4fa100eeec1086920e0801d1fb591daeb34472ae::" providerId="AD" clId="Web-{BD03000E-9A40-E558-A1EC-C1ED278B445C}" dt="2021-06-22T14:42:52.093" v="15" actId="14100"/>
          <ac:cxnSpMkLst>
            <pc:docMk/>
            <pc:sldMk cId="1533108441" sldId="257"/>
            <ac:cxnSpMk id="4" creationId="{9FD01811-94A3-43D4-811E-69A692165A00}"/>
          </ac:cxnSpMkLst>
        </pc:cxnChg>
        <pc:cxnChg chg="add mod">
          <ac:chgData name="Guest User" userId="S::urn:spo:anon#80ee4bf9dbdb5713fbaba52b4fa100eeec1086920e0801d1fb591daeb34472ae::" providerId="AD" clId="Web-{BD03000E-9A40-E558-A1EC-C1ED278B445C}" dt="2021-06-22T14:44:22.395" v="34" actId="14100"/>
          <ac:cxnSpMkLst>
            <pc:docMk/>
            <pc:sldMk cId="1533108441" sldId="257"/>
            <ac:cxnSpMk id="6" creationId="{B7C958A6-451D-4894-A665-74A8D500B07B}"/>
          </ac:cxnSpMkLst>
        </pc:cxnChg>
        <pc:cxnChg chg="add mod">
          <ac:chgData name="Guest User" userId="S::urn:spo:anon#80ee4bf9dbdb5713fbaba52b4fa100eeec1086920e0801d1fb591daeb34472ae::" providerId="AD" clId="Web-{BD03000E-9A40-E558-A1EC-C1ED278B445C}" dt="2021-06-22T14:45:36.525" v="59" actId="14100"/>
          <ac:cxnSpMkLst>
            <pc:docMk/>
            <pc:sldMk cId="1533108441" sldId="257"/>
            <ac:cxnSpMk id="8" creationId="{2D8BC718-D155-4C91-A695-753C46983089}"/>
          </ac:cxnSpMkLst>
        </pc:cxnChg>
        <pc:cxnChg chg="add mod">
          <ac:chgData name="Guest User" userId="S::urn:spo:anon#80ee4bf9dbdb5713fbaba52b4fa100eeec1086920e0801d1fb591daeb34472ae::" providerId="AD" clId="Web-{BD03000E-9A40-E558-A1EC-C1ED278B445C}" dt="2021-06-22T14:52:56.706" v="98" actId="14100"/>
          <ac:cxnSpMkLst>
            <pc:docMk/>
            <pc:sldMk cId="1533108441" sldId="257"/>
            <ac:cxnSpMk id="10" creationId="{6A90A644-FB48-49C2-8C4A-F7F8B450FE83}"/>
          </ac:cxnSpMkLst>
        </pc:cxnChg>
        <pc:cxnChg chg="add mod">
          <ac:chgData name="Guest User" userId="S::urn:spo:anon#80ee4bf9dbdb5713fbaba52b4fa100eeec1086920e0801d1fb591daeb34472ae::" providerId="AD" clId="Web-{BD03000E-9A40-E558-A1EC-C1ED278B445C}" dt="2021-06-22T14:55:45.872" v="130" actId="14100"/>
          <ac:cxnSpMkLst>
            <pc:docMk/>
            <pc:sldMk cId="1533108441" sldId="257"/>
            <ac:cxnSpMk id="13" creationId="{3567ACB2-42AF-4BA1-B912-D02F4D37E465}"/>
          </ac:cxnSpMkLst>
        </pc:cxnChg>
      </pc:sldChg>
    </pc:docChg>
  </pc:docChgLst>
  <pc:docChgLst>
    <pc:chgData name="1710070 - Fayes-Us-Shoaib" userId="S::1710070@me.buet.ac.bd::359d9d4d-0b7d-4b64-a0ad-dbfd49283ed5" providerId="AD" clId="Web-{147FD709-E915-A11F-04E6-675FABF64A1F}"/>
    <pc:docChg chg="modSld">
      <pc:chgData name="1710070 - Fayes-Us-Shoaib" userId="S::1710070@me.buet.ac.bd::359d9d4d-0b7d-4b64-a0ad-dbfd49283ed5" providerId="AD" clId="Web-{147FD709-E915-A11F-04E6-675FABF64A1F}" dt="2021-07-28T04:50:31.447" v="4" actId="1076"/>
      <pc:docMkLst>
        <pc:docMk/>
      </pc:docMkLst>
      <pc:sldChg chg="modSp">
        <pc:chgData name="1710070 - Fayes-Us-Shoaib" userId="S::1710070@me.buet.ac.bd::359d9d4d-0b7d-4b64-a0ad-dbfd49283ed5" providerId="AD" clId="Web-{147FD709-E915-A11F-04E6-675FABF64A1F}" dt="2021-07-28T04:50:31.447" v="4" actId="1076"/>
        <pc:sldMkLst>
          <pc:docMk/>
          <pc:sldMk cId="50010917" sldId="290"/>
        </pc:sldMkLst>
        <pc:spChg chg="mod">
          <ac:chgData name="1710070 - Fayes-Us-Shoaib" userId="S::1710070@me.buet.ac.bd::359d9d4d-0b7d-4b64-a0ad-dbfd49283ed5" providerId="AD" clId="Web-{147FD709-E915-A11F-04E6-675FABF64A1F}" dt="2021-07-28T04:50:31.447" v="4" actId="1076"/>
          <ac:spMkLst>
            <pc:docMk/>
            <pc:sldMk cId="50010917" sldId="290"/>
            <ac:spMk id="5" creationId="{00000000-0000-0000-0000-000000000000}"/>
          </ac:spMkLst>
        </pc:spChg>
      </pc:sldChg>
      <pc:sldChg chg="delSp modSp">
        <pc:chgData name="1710070 - Fayes-Us-Shoaib" userId="S::1710070@me.buet.ac.bd::359d9d4d-0b7d-4b64-a0ad-dbfd49283ed5" providerId="AD" clId="Web-{147FD709-E915-A11F-04E6-675FABF64A1F}" dt="2021-07-28T04:22:09.688" v="1" actId="1076"/>
        <pc:sldMkLst>
          <pc:docMk/>
          <pc:sldMk cId="2466142593" sldId="310"/>
        </pc:sldMkLst>
        <pc:spChg chg="topLvl">
          <ac:chgData name="1710070 - Fayes-Us-Shoaib" userId="S::1710070@me.buet.ac.bd::359d9d4d-0b7d-4b64-a0ad-dbfd49283ed5" providerId="AD" clId="Web-{147FD709-E915-A11F-04E6-675FABF64A1F}" dt="2021-07-28T04:22:05.141" v="0"/>
          <ac:spMkLst>
            <pc:docMk/>
            <pc:sldMk cId="2466142593" sldId="310"/>
            <ac:spMk id="2" creationId="{D7AEED04-088A-4EF1-8B34-07B0FED691DA}"/>
          </ac:spMkLst>
        </pc:spChg>
        <pc:spChg chg="mod topLvl">
          <ac:chgData name="1710070 - Fayes-Us-Shoaib" userId="S::1710070@me.buet.ac.bd::359d9d4d-0b7d-4b64-a0ad-dbfd49283ed5" providerId="AD" clId="Web-{147FD709-E915-A11F-04E6-675FABF64A1F}" dt="2021-07-28T04:22:09.688" v="1" actId="1076"/>
          <ac:spMkLst>
            <pc:docMk/>
            <pc:sldMk cId="2466142593" sldId="310"/>
            <ac:spMk id="4" creationId="{00000000-0000-0000-0000-000000000000}"/>
          </ac:spMkLst>
        </pc:spChg>
        <pc:grpChg chg="del">
          <ac:chgData name="1710070 - Fayes-Us-Shoaib" userId="S::1710070@me.buet.ac.bd::359d9d4d-0b7d-4b64-a0ad-dbfd49283ed5" providerId="AD" clId="Web-{147FD709-E915-A11F-04E6-675FABF64A1F}" dt="2021-07-28T04:22:05.141" v="0"/>
          <ac:grpSpMkLst>
            <pc:docMk/>
            <pc:sldMk cId="2466142593" sldId="310"/>
            <ac:grpSpMk id="3" creationId="{00000000-0000-0000-0000-000000000000}"/>
          </ac:grpSpMkLst>
        </pc:grpChg>
        <pc:picChg chg="topLvl">
          <ac:chgData name="1710070 - Fayes-Us-Shoaib" userId="S::1710070@me.buet.ac.bd::359d9d4d-0b7d-4b64-a0ad-dbfd49283ed5" providerId="AD" clId="Web-{147FD709-E915-A11F-04E6-675FABF64A1F}" dt="2021-07-28T04:22:05.141" v="0"/>
          <ac:picMkLst>
            <pc:docMk/>
            <pc:sldMk cId="2466142593" sldId="310"/>
            <ac:picMk id="7" creationId="{16758CB7-007C-40DF-A901-600703FB6D31}"/>
          </ac:picMkLst>
        </pc:pic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wmf"/><Relationship Id="rId7" Type="http://schemas.openxmlformats.org/officeDocument/2006/relationships/image" Target="../media/image10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Relationship Id="rId9" Type="http://schemas.openxmlformats.org/officeDocument/2006/relationships/image" Target="../media/image1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4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EC752F-C9E8-484C-902C-E381F094696B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FC630-DF71-451D-946E-9AEE5D9DA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21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FC630-DF71-451D-946E-9AEE5D9DAC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22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FC630-DF71-451D-946E-9AEE5D9DAC6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03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AF52B82F-18C3-424B-A80C-0007C86D12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151668" y="136524"/>
            <a:ext cx="8763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4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0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170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6758CB7-007C-40DF-A901-600703FB6D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5730"/>
          <a:stretch/>
        </p:blipFill>
        <p:spPr>
          <a:xfrm>
            <a:off x="8" y="5"/>
            <a:ext cx="914398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85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97C07412-11DE-4CE3-A4EA-96B2EE47E3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133850" y="5085772"/>
            <a:ext cx="8763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84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4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06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42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40D1E8D-8C86-46DD-9DB1-465D4E1E81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160905" y="136524"/>
            <a:ext cx="8763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6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28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837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0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16758CB7-007C-40DF-A901-600703FB6D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15730"/>
          <a:stretch/>
        </p:blipFill>
        <p:spPr>
          <a:xfrm>
            <a:off x="16" y="10"/>
            <a:ext cx="9143985" cy="685799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9" y="5"/>
            <a:ext cx="9143986" cy="1041390"/>
          </a:xfrm>
          <a:prstGeom prst="rect">
            <a:avLst/>
          </a:prstGeom>
          <a:gradFill flip="none" rotWithShape="1">
            <a:gsLst>
              <a:gs pos="0">
                <a:srgbClr val="3A6C6A">
                  <a:shade val="30000"/>
                  <a:satMod val="115000"/>
                </a:srgbClr>
              </a:gs>
              <a:gs pos="50000">
                <a:srgbClr val="3A6C6A">
                  <a:shade val="67500"/>
                  <a:satMod val="115000"/>
                </a:srgbClr>
              </a:gs>
              <a:gs pos="100000">
                <a:srgbClr val="3A6C6A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4005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9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7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1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8.w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0.wmf"/><Relationship Id="rId20" Type="http://schemas.openxmlformats.org/officeDocument/2006/relationships/image" Target="../media/image12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7.w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6.emf"/><Relationship Id="rId4" Type="http://schemas.openxmlformats.org/officeDocument/2006/relationships/image" Target="../media/image13.emf"/><Relationship Id="rId9" Type="http://schemas.openxmlformats.org/officeDocument/2006/relationships/oleObject" Target="../embeddings/oleObject13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5172" y="1880421"/>
            <a:ext cx="6393656" cy="2591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lnSpc>
                <a:spcPct val="107000"/>
              </a:lnSpc>
              <a:spcAft>
                <a:spcPts val="150"/>
              </a:spcAft>
            </a:pP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Md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 Farhan 1710035</a:t>
            </a:r>
          </a:p>
          <a:p>
            <a:pPr algn="ctr" defTabSz="342900">
              <a:lnSpc>
                <a:spcPct val="107000"/>
              </a:lnSpc>
              <a:spcAft>
                <a:spcPts val="150"/>
              </a:spcAft>
            </a:pP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Md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Tusher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Mahmud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1710036</a:t>
            </a:r>
          </a:p>
          <a:p>
            <a:pPr algn="ctr" defTabSz="342900">
              <a:lnSpc>
                <a:spcPct val="107000"/>
              </a:lnSpc>
              <a:spcAft>
                <a:spcPts val="150"/>
              </a:spcAft>
            </a:pP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Md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Shahed Hossain Sohan 1710043</a:t>
            </a:r>
          </a:p>
          <a:p>
            <a:pPr algn="ctr" defTabSz="342900">
              <a:lnSpc>
                <a:spcPct val="107000"/>
              </a:lnSpc>
              <a:spcAft>
                <a:spcPts val="150"/>
              </a:spcAft>
            </a:pP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Mehedi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Hasan 1710060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 defTabSz="342900">
              <a:lnSpc>
                <a:spcPct val="107000"/>
              </a:lnSpc>
              <a:spcAft>
                <a:spcPts val="150"/>
              </a:spcAft>
            </a:pP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Fayes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 Us </a:t>
            </a:r>
            <a:r>
              <a:rPr lang="en-US" sz="2400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Shoaib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 1710070</a:t>
            </a:r>
          </a:p>
          <a:p>
            <a:pPr algn="ctr" defTabSz="342900">
              <a:lnSpc>
                <a:spcPct val="107000"/>
              </a:lnSpc>
              <a:spcAft>
                <a:spcPts val="150"/>
              </a:spcAft>
            </a:pP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Ibrahim Hossain 1710077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4325" y="5842337"/>
            <a:ext cx="85153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lnSpc>
                <a:spcPct val="150000"/>
              </a:lnSpc>
              <a:spcAft>
                <a:spcPts val="15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Department of Mechanical Engineering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+mj-cs"/>
              </a:rPr>
              <a:t> </a:t>
            </a:r>
          </a:p>
          <a:p>
            <a:pPr algn="ctr" defTabSz="342900">
              <a:lnSpc>
                <a:spcPct val="150000"/>
              </a:lnSpc>
              <a:spcAft>
                <a:spcPts val="15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Bangladesh University of Engineering and Technology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+mj-cs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Dhaka-1000, Bangladesh</a:t>
            </a:r>
            <a:endParaRPr lang="en-US" sz="2000" dirty="0">
              <a:solidFill>
                <a:prstClr val="black"/>
              </a:solidFill>
              <a:latin typeface="Calibri" panose="020F0502020204030204"/>
              <a:cs typeface="+mj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745" y="156169"/>
            <a:ext cx="8968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 internal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temperature control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in a </a:t>
            </a:r>
            <a:r>
              <a:rPr lang="en-US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shaped channel using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P, PI,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PID controllers</a:t>
            </a:r>
          </a:p>
        </p:txBody>
      </p:sp>
    </p:spTree>
    <p:extLst>
      <p:ext uri="{BB962C8B-B14F-4D97-AF65-F5344CB8AC3E}">
        <p14:creationId xmlns:p14="http://schemas.microsoft.com/office/powerpoint/2010/main" val="3310008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483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4326" y="5935614"/>
            <a:ext cx="851535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of the present model in terms of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0.01 ms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Ki = 0.1 ms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Kd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0.00001 mK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results of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Shuvo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[9]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92" y="1069551"/>
            <a:ext cx="5338618" cy="474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3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Controller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2789" y="2180319"/>
            <a:ext cx="4340181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Easy to implement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Decreases rise time and sensitivity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Gain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reduces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steady state error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2885195"/>
              </p:ext>
            </p:extLst>
          </p:nvPr>
        </p:nvGraphicFramePr>
        <p:xfrm>
          <a:off x="5717308" y="3291475"/>
          <a:ext cx="2231901" cy="815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Equation" r:id="rId3" imgW="660240" imgH="241200" progId="Equation.DSMT4">
                  <p:embed/>
                </p:oleObj>
              </mc:Choice>
              <mc:Fallback>
                <p:oleObj name="Equation" r:id="rId3" imgW="6602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7308" y="3291475"/>
                        <a:ext cx="2231901" cy="815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2789" y="4016719"/>
            <a:ext cx="45591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Disadvantages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Overshoot increases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Cannot eliminate steady state error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69647" y="2829810"/>
            <a:ext cx="455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function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840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pic>
        <p:nvPicPr>
          <p:cNvPr id="1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008"/>
            <a:ext cx="5139953" cy="45672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823170" y="1764405"/>
            <a:ext cx="227956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higher gain,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Overshoot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Steady state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Rise time   </a:t>
            </a:r>
          </a:p>
          <a:p>
            <a:endParaRPr lang="en-US" dirty="0"/>
          </a:p>
        </p:txBody>
      </p:sp>
      <p:sp>
        <p:nvSpPr>
          <p:cNvPr id="17" name="Up Arrow 16"/>
          <p:cNvSpPr/>
          <p:nvPr/>
        </p:nvSpPr>
        <p:spPr>
          <a:xfrm>
            <a:off x="7339166" y="2169719"/>
            <a:ext cx="123104" cy="211058"/>
          </a:xfrm>
          <a:prstGeom prst="upArrow">
            <a:avLst/>
          </a:prstGeom>
          <a:solidFill>
            <a:srgbClr val="2F6260"/>
          </a:solidFill>
          <a:ln>
            <a:solidFill>
              <a:srgbClr val="2F6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7976270" y="2449725"/>
            <a:ext cx="126460" cy="20723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7166593" y="2731483"/>
            <a:ext cx="126460" cy="20723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7293053" y="2985940"/>
            <a:ext cx="126460" cy="20723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826025" y="3878492"/>
            <a:ext cx="3149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Settling time: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0.8s for K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0.02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0.4s for K</a:t>
            </a:r>
            <a:r>
              <a:rPr lang="en-US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0.005, 0.007, 0.009, 0.01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1" y="6172941"/>
            <a:ext cx="5005821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Figure: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Variation of response for P controller in terms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of </a:t>
            </a:r>
            <a:r>
              <a:rPr lang="el-G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different level of gain.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Controller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275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755960"/>
            <a:ext cx="69522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Velocity Distribution</a:t>
            </a:r>
          </a:p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0" y="2385767"/>
            <a:ext cx="9122428" cy="2220016"/>
            <a:chOff x="21572" y="2518087"/>
            <a:chExt cx="9122428" cy="222001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2" y="2525255"/>
              <a:ext cx="2944368" cy="220879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7901" y="2518087"/>
              <a:ext cx="2944368" cy="220879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4230" y="2525255"/>
              <a:ext cx="2949770" cy="2212848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4857176" y="6211669"/>
            <a:ext cx="4970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Initially No flow(t =0 s)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Outlet velocity is higher in magnitude </a:t>
            </a: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Controller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="" xmlns:lc="http://schemas.openxmlformats.org/drawingml/2006/lockedCanvas" xmlns:a16="http://schemas.microsoft.com/office/drawing/2014/main" id="{0A2F1D60-12A0-F44B-1625-C5F38A5A7C6D}"/>
              </a:ext>
            </a:extLst>
          </p:cNvPr>
          <p:cNvGrpSpPr/>
          <p:nvPr/>
        </p:nvGrpSpPr>
        <p:grpSpPr>
          <a:xfrm>
            <a:off x="495143" y="4734051"/>
            <a:ext cx="7986498" cy="525363"/>
            <a:chOff x="684495" y="4082154"/>
            <a:chExt cx="7986498" cy="525363"/>
          </a:xfrm>
        </p:grpSpPr>
        <p:sp>
          <p:nvSpPr>
            <p:cNvPr id="20" name="TextBox 19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39E67375-4761-B7AE-1B66-1E9F64AEC889}"/>
                </a:ext>
              </a:extLst>
            </p:cNvPr>
            <p:cNvSpPr txBox="1"/>
            <p:nvPr/>
          </p:nvSpPr>
          <p:spPr>
            <a:xfrm>
              <a:off x="684495" y="4084297"/>
              <a:ext cx="1579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t = 0 s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51D775E0-6ADC-849F-7D67-C9FCA1D64CC5}"/>
                </a:ext>
              </a:extLst>
            </p:cNvPr>
            <p:cNvSpPr txBox="1"/>
            <p:nvPr/>
          </p:nvSpPr>
          <p:spPr>
            <a:xfrm>
              <a:off x="3577893" y="4082154"/>
              <a:ext cx="2013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t = 0.2 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766DE6DE-A664-0F7E-0332-641BC27EF9D4}"/>
                </a:ext>
              </a:extLst>
            </p:cNvPr>
            <p:cNvSpPr txBox="1"/>
            <p:nvPr/>
          </p:nvSpPr>
          <p:spPr>
            <a:xfrm>
              <a:off x="6623962" y="4082154"/>
              <a:ext cx="20470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t = 2 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="" xmlns:lc="http://schemas.openxmlformats.org/drawingml/2006/lockedCanvas" xmlns:a16="http://schemas.microsoft.com/office/drawing/2014/main" id="{70C6EDAC-4855-59E4-B1F1-EA2AAFD8D876}"/>
              </a:ext>
            </a:extLst>
          </p:cNvPr>
          <p:cNvSpPr txBox="1"/>
          <p:nvPr/>
        </p:nvSpPr>
        <p:spPr>
          <a:xfrm>
            <a:off x="3322" y="5286952"/>
            <a:ext cx="9119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in flow velocity through the channel in terms of surface plot for K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0.007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t = 0 s, (b) t = 0.02 s, and (c) t = 2 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</p:spTree>
    <p:extLst>
      <p:ext uri="{BB962C8B-B14F-4D97-AF65-F5344CB8AC3E}">
        <p14:creationId xmlns:p14="http://schemas.microsoft.com/office/powerpoint/2010/main" val="1553030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4316" y="2451812"/>
            <a:ext cx="9238368" cy="2212848"/>
            <a:chOff x="14316" y="2451812"/>
            <a:chExt cx="9238368" cy="221284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16" y="2451812"/>
              <a:ext cx="2944368" cy="220879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5914" y="2451812"/>
              <a:ext cx="2949770" cy="221284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914" y="2451812"/>
              <a:ext cx="2949770" cy="221284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33170" y="5241561"/>
            <a:ext cx="8710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thermal flow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 in terms of surface plot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inside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cavity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t = 0 s (b)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 = 0.2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(c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 s using P controller at Kp = 0.007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ms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3551" y="6095461"/>
            <a:ext cx="786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forced flow continues until the temperature at the </a:t>
            </a:r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desired point reaches </a:t>
            </a: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desired </a:t>
            </a:r>
            <a:r>
              <a:rPr lang="en-US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setpoint temperature.</a:t>
            </a:r>
            <a:endParaRPr 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lc="http://schemas.openxmlformats.org/drawingml/2006/lockedCanvas" xmlns:a16="http://schemas.microsoft.com/office/drawing/2014/main" id="{0A2F1D60-12A0-F44B-1625-C5F38A5A7C6D}"/>
              </a:ext>
            </a:extLst>
          </p:cNvPr>
          <p:cNvGrpSpPr/>
          <p:nvPr/>
        </p:nvGrpSpPr>
        <p:grpSpPr>
          <a:xfrm>
            <a:off x="405753" y="4660608"/>
            <a:ext cx="7986498" cy="525363"/>
            <a:chOff x="684495" y="4082154"/>
            <a:chExt cx="7986498" cy="525363"/>
          </a:xfrm>
        </p:grpSpPr>
        <p:sp>
          <p:nvSpPr>
            <p:cNvPr id="14" name="TextBox 19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39E67375-4761-B7AE-1B66-1E9F64AEC889}"/>
                </a:ext>
              </a:extLst>
            </p:cNvPr>
            <p:cNvSpPr txBox="1"/>
            <p:nvPr/>
          </p:nvSpPr>
          <p:spPr>
            <a:xfrm>
              <a:off x="684495" y="4084297"/>
              <a:ext cx="1579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t = 0 s </a:t>
              </a:r>
            </a:p>
          </p:txBody>
        </p:sp>
        <p:sp>
          <p:nvSpPr>
            <p:cNvPr id="15" name="TextBox 20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51D775E0-6ADC-849F-7D67-C9FCA1D64CC5}"/>
                </a:ext>
              </a:extLst>
            </p:cNvPr>
            <p:cNvSpPr txBox="1"/>
            <p:nvPr/>
          </p:nvSpPr>
          <p:spPr>
            <a:xfrm>
              <a:off x="3577893" y="4082154"/>
              <a:ext cx="2013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t = 0.2 s</a:t>
              </a:r>
            </a:p>
          </p:txBody>
        </p:sp>
        <p:sp>
          <p:nvSpPr>
            <p:cNvPr id="16" name="TextBox 21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766DE6DE-A664-0F7E-0332-641BC27EF9D4}"/>
                </a:ext>
              </a:extLst>
            </p:cNvPr>
            <p:cNvSpPr txBox="1"/>
            <p:nvPr/>
          </p:nvSpPr>
          <p:spPr>
            <a:xfrm>
              <a:off x="6623962" y="4082154"/>
              <a:ext cx="20470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t = 2 s</a:t>
              </a:r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="" xmlns:lc="http://schemas.openxmlformats.org/drawingml/2006/lockedCanvas" xmlns:a16="http://schemas.microsoft.com/office/drawing/2014/main" id="{BE01E0E8-7222-DC32-E85F-7CE17CC1BA43}"/>
              </a:ext>
            </a:extLst>
          </p:cNvPr>
          <p:cNvSpPr txBox="1"/>
          <p:nvPr/>
        </p:nvSpPr>
        <p:spPr>
          <a:xfrm>
            <a:off x="14316" y="1824442"/>
            <a:ext cx="463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 field:</a:t>
            </a:r>
          </a:p>
        </p:txBody>
      </p:sp>
      <p:sp>
        <p:nvSpPr>
          <p:cNvPr id="18" name="TextBox 17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 Controller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</p:spTree>
    <p:extLst>
      <p:ext uri="{BB962C8B-B14F-4D97-AF65-F5344CB8AC3E}">
        <p14:creationId xmlns:p14="http://schemas.microsoft.com/office/powerpoint/2010/main" val="2855928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 Controller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2789" y="2180319"/>
            <a:ext cx="4340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Eliminate steady-state error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Decreases rise time and sensitivity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Offset both P and I controller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425148"/>
              </p:ext>
            </p:extLst>
          </p:nvPr>
        </p:nvGraphicFramePr>
        <p:xfrm>
          <a:off x="5214793" y="3273858"/>
          <a:ext cx="3348038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Equation" r:id="rId3" imgW="990360" imgH="393480" progId="Equation.DSMT4">
                  <p:embed/>
                </p:oleObj>
              </mc:Choice>
              <mc:Fallback>
                <p:oleObj name="Equation" r:id="rId3" imgW="9903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14793" y="3273858"/>
                        <a:ext cx="3348038" cy="1331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2789" y="4007483"/>
            <a:ext cx="4559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 smtClean="0">
                <a:solidFill>
                  <a:srgbClr val="C00000"/>
                </a:solidFill>
              </a:rPr>
              <a:t>Disadvantages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Overshoot increases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Oscillating behavior is present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Sluggish response compared to P controller</a:t>
            </a:r>
          </a:p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32701" y="2765094"/>
            <a:ext cx="455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function</a:t>
            </a:r>
            <a:endParaRPr lang="en-US" sz="2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525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 Controller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Content Placeholder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98791"/>
            <a:ext cx="5098473" cy="45303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" y="6148756"/>
            <a:ext cx="5316071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Figure: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Variation of response for 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PI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controller in terms of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 different level of </a:t>
            </a:r>
            <a:r>
              <a:rPr 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gains.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5501165" y="1769783"/>
            <a:ext cx="227956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a higher gain,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Overshoot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Settling time</a:t>
            </a:r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800158" y="2145810"/>
            <a:ext cx="549793" cy="756049"/>
            <a:chOff x="4297104" y="3050975"/>
            <a:chExt cx="549793" cy="756049"/>
          </a:xfrm>
        </p:grpSpPr>
        <p:sp>
          <p:nvSpPr>
            <p:cNvPr id="11" name="Down Arrow 10"/>
            <p:cNvSpPr/>
            <p:nvPr/>
          </p:nvSpPr>
          <p:spPr>
            <a:xfrm>
              <a:off x="4297104" y="3337290"/>
              <a:ext cx="126460" cy="207232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Down Arrow 11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CB71751F-7107-36D5-AD2D-38E7A26A82A6}"/>
                </a:ext>
              </a:extLst>
            </p:cNvPr>
            <p:cNvSpPr/>
            <p:nvPr/>
          </p:nvSpPr>
          <p:spPr>
            <a:xfrm>
              <a:off x="4523485" y="3050975"/>
              <a:ext cx="126460" cy="207232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Down Arrow 12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1B7B5CBE-229E-9AA5-C776-9822748AA005}"/>
                </a:ext>
              </a:extLst>
            </p:cNvPr>
            <p:cNvSpPr/>
            <p:nvPr/>
          </p:nvSpPr>
          <p:spPr>
            <a:xfrm>
              <a:off x="4720437" y="3599792"/>
              <a:ext cx="126460" cy="207232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5" name="TextBox 11"/>
          <p:cNvSpPr txBox="1"/>
          <p:nvPr/>
        </p:nvSpPr>
        <p:spPr>
          <a:xfrm>
            <a:off x="5501165" y="3518106"/>
            <a:ext cx="3149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Settling time: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0.7s for 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1.7s for 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0.09, 0.1</a:t>
            </a:r>
            <a:endParaRPr lang="en-US" dirty="0"/>
          </a:p>
        </p:txBody>
      </p:sp>
      <p:sp>
        <p:nvSpPr>
          <p:cNvPr id="16" name="TextBox 4">
            <a:extLst>
              <a:ext uri="{FF2B5EF4-FFF2-40B4-BE49-F238E27FC236}">
                <a16:creationId xmlns="" xmlns:lc="http://schemas.openxmlformats.org/drawingml/2006/lockedCanvas" xmlns:a16="http://schemas.microsoft.com/office/drawing/2014/main" id="{089C18E8-0519-25F9-BC1F-25FC7066364A}"/>
              </a:ext>
            </a:extLst>
          </p:cNvPr>
          <p:cNvSpPr txBox="1"/>
          <p:nvPr/>
        </p:nvSpPr>
        <p:spPr>
          <a:xfrm>
            <a:off x="5501165" y="4587419"/>
            <a:ext cx="46397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Overshoot: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110% for 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120% for 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125% for 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0.0.09</a:t>
            </a:r>
          </a:p>
        </p:txBody>
      </p:sp>
    </p:spTree>
    <p:extLst>
      <p:ext uri="{BB962C8B-B14F-4D97-AF65-F5344CB8AC3E}">
        <p14:creationId xmlns:p14="http://schemas.microsoft.com/office/powerpoint/2010/main" val="2264535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 Controller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="" xmlns:lc="http://schemas.openxmlformats.org/drawingml/2006/lockedCanvas" xmlns:a16="http://schemas.microsoft.com/office/drawing/2014/main" id="{BE01E0E8-7222-DC32-E85F-7CE17CC1BA43}"/>
              </a:ext>
            </a:extLst>
          </p:cNvPr>
          <p:cNvSpPr txBox="1"/>
          <p:nvPr/>
        </p:nvSpPr>
        <p:spPr>
          <a:xfrm>
            <a:off x="18914" y="1855755"/>
            <a:ext cx="463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field: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lc="http://schemas.openxmlformats.org/drawingml/2006/lockedCanvas" xmlns:a16="http://schemas.microsoft.com/office/drawing/2014/main" id="{0A2F1D60-12A0-F44B-1625-C5F38A5A7C6D}"/>
              </a:ext>
            </a:extLst>
          </p:cNvPr>
          <p:cNvGrpSpPr/>
          <p:nvPr/>
        </p:nvGrpSpPr>
        <p:grpSpPr>
          <a:xfrm>
            <a:off x="578751" y="4874550"/>
            <a:ext cx="7986498" cy="525363"/>
            <a:chOff x="684495" y="4082154"/>
            <a:chExt cx="7986498" cy="525363"/>
          </a:xfrm>
        </p:grpSpPr>
        <p:sp>
          <p:nvSpPr>
            <p:cNvPr id="15" name="TextBox 19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39E67375-4761-B7AE-1B66-1E9F64AEC889}"/>
                </a:ext>
              </a:extLst>
            </p:cNvPr>
            <p:cNvSpPr txBox="1"/>
            <p:nvPr/>
          </p:nvSpPr>
          <p:spPr>
            <a:xfrm>
              <a:off x="684495" y="4084297"/>
              <a:ext cx="1579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t = 0 s </a:t>
              </a:r>
            </a:p>
          </p:txBody>
        </p:sp>
        <p:sp>
          <p:nvSpPr>
            <p:cNvPr id="16" name="TextBox 20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51D775E0-6ADC-849F-7D67-C9FCA1D64CC5}"/>
                </a:ext>
              </a:extLst>
            </p:cNvPr>
            <p:cNvSpPr txBox="1"/>
            <p:nvPr/>
          </p:nvSpPr>
          <p:spPr>
            <a:xfrm>
              <a:off x="3577893" y="4082154"/>
              <a:ext cx="2013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t = 0.2 s</a:t>
              </a:r>
            </a:p>
          </p:txBody>
        </p:sp>
        <p:sp>
          <p:nvSpPr>
            <p:cNvPr id="17" name="TextBox 21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766DE6DE-A664-0F7E-0332-641BC27EF9D4}"/>
                </a:ext>
              </a:extLst>
            </p:cNvPr>
            <p:cNvSpPr txBox="1"/>
            <p:nvPr/>
          </p:nvSpPr>
          <p:spPr>
            <a:xfrm>
              <a:off x="6623962" y="4082154"/>
              <a:ext cx="20470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t = 2 s</a:t>
              </a:r>
            </a:p>
          </p:txBody>
        </p:sp>
      </p:grpSp>
      <p:sp>
        <p:nvSpPr>
          <p:cNvPr id="10" name="TextBox 22">
            <a:extLst>
              <a:ext uri="{FF2B5EF4-FFF2-40B4-BE49-F238E27FC236}">
                <a16:creationId xmlns="" xmlns:lc="http://schemas.openxmlformats.org/drawingml/2006/lockedCanvas" xmlns:a16="http://schemas.microsoft.com/office/drawing/2014/main" id="{70C6EDAC-4855-59E4-B1F1-EA2AAFD8D876}"/>
              </a:ext>
            </a:extLst>
          </p:cNvPr>
          <p:cNvSpPr txBox="1"/>
          <p:nvPr/>
        </p:nvSpPr>
        <p:spPr>
          <a:xfrm>
            <a:off x="0" y="5883016"/>
            <a:ext cx="9119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in flow velocity through the channel in terms of surface plot for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0.007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</a:t>
            </a:r>
            <a:r>
              <a:rPr lang="en-US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0.2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−2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(a) t = 0 s, (b) t = 0.02 s, and (c) t = 2 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="" xmlns:lc="http://schemas.openxmlformats.org/drawingml/2006/lockedCanvas" xmlns:a16="http://schemas.microsoft.com/office/drawing/2014/main" id="{B20BDFA4-AD1E-F950-D2FC-831541FA4A72}"/>
              </a:ext>
            </a:extLst>
          </p:cNvPr>
          <p:cNvGrpSpPr/>
          <p:nvPr/>
        </p:nvGrpSpPr>
        <p:grpSpPr>
          <a:xfrm>
            <a:off x="0" y="2665754"/>
            <a:ext cx="9144000" cy="2208796"/>
            <a:chOff x="0" y="2324602"/>
            <a:chExt cx="9144000" cy="2208796"/>
          </a:xfrm>
        </p:grpSpPr>
        <p:pic>
          <p:nvPicPr>
            <p:cNvPr id="12" name="Picture 11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A78460B4-A9B6-B6A4-4025-AF9E784CA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2324602"/>
              <a:ext cx="2944368" cy="220879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02F05908-B8EC-5345-463A-42F9D7D9F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99816" y="2324603"/>
              <a:ext cx="2944367" cy="220879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AD2F5360-B2BB-5011-9516-BA1CFEDBA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99632" y="2324602"/>
              <a:ext cx="2944368" cy="2208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0114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 Controller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="" xmlns:lc="http://schemas.openxmlformats.org/drawingml/2006/lockedCanvas" xmlns:a16="http://schemas.microsoft.com/office/drawing/2014/main" id="{BE01E0E8-7222-DC32-E85F-7CE17CC1BA43}"/>
              </a:ext>
            </a:extLst>
          </p:cNvPr>
          <p:cNvSpPr txBox="1"/>
          <p:nvPr/>
        </p:nvSpPr>
        <p:spPr>
          <a:xfrm>
            <a:off x="18914" y="1855755"/>
            <a:ext cx="463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Thermal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lc="http://schemas.openxmlformats.org/drawingml/2006/lockedCanvas" xmlns:a16="http://schemas.microsoft.com/office/drawing/2014/main" id="{0A2F1D60-12A0-F44B-1625-C5F38A5A7C6D}"/>
              </a:ext>
            </a:extLst>
          </p:cNvPr>
          <p:cNvGrpSpPr/>
          <p:nvPr/>
        </p:nvGrpSpPr>
        <p:grpSpPr>
          <a:xfrm>
            <a:off x="578751" y="4874550"/>
            <a:ext cx="7986498" cy="525363"/>
            <a:chOff x="684495" y="4082154"/>
            <a:chExt cx="7986498" cy="525363"/>
          </a:xfrm>
        </p:grpSpPr>
        <p:sp>
          <p:nvSpPr>
            <p:cNvPr id="15" name="TextBox 19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39E67375-4761-B7AE-1B66-1E9F64AEC889}"/>
                </a:ext>
              </a:extLst>
            </p:cNvPr>
            <p:cNvSpPr txBox="1"/>
            <p:nvPr/>
          </p:nvSpPr>
          <p:spPr>
            <a:xfrm>
              <a:off x="684495" y="4084297"/>
              <a:ext cx="1579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t = 0 s </a:t>
              </a:r>
            </a:p>
          </p:txBody>
        </p:sp>
        <p:sp>
          <p:nvSpPr>
            <p:cNvPr id="16" name="TextBox 20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51D775E0-6ADC-849F-7D67-C9FCA1D64CC5}"/>
                </a:ext>
              </a:extLst>
            </p:cNvPr>
            <p:cNvSpPr txBox="1"/>
            <p:nvPr/>
          </p:nvSpPr>
          <p:spPr>
            <a:xfrm>
              <a:off x="3577893" y="4082154"/>
              <a:ext cx="2013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t = 0.2 s</a:t>
              </a:r>
            </a:p>
          </p:txBody>
        </p:sp>
        <p:sp>
          <p:nvSpPr>
            <p:cNvPr id="17" name="TextBox 21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766DE6DE-A664-0F7E-0332-641BC27EF9D4}"/>
                </a:ext>
              </a:extLst>
            </p:cNvPr>
            <p:cNvSpPr txBox="1"/>
            <p:nvPr/>
          </p:nvSpPr>
          <p:spPr>
            <a:xfrm>
              <a:off x="6623962" y="4082154"/>
              <a:ext cx="20470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t = 2 s</a:t>
              </a: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="" xmlns:lc="http://schemas.openxmlformats.org/drawingml/2006/lockedCanvas" xmlns:a16="http://schemas.microsoft.com/office/drawing/2014/main" id="{70C6EDAC-4855-59E4-B1F1-EA2AAFD8D876}"/>
              </a:ext>
            </a:extLst>
          </p:cNvPr>
          <p:cNvSpPr txBox="1"/>
          <p:nvPr/>
        </p:nvSpPr>
        <p:spPr>
          <a:xfrm>
            <a:off x="24894" y="5663807"/>
            <a:ext cx="9119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in fluid temperature through the channel in terms of surface plot for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0.007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</a:t>
            </a:r>
            <a:r>
              <a:rPr lang="en-US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0.2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−2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(a) t = 0 s, (b) t = 0.02 s, and (c) t = 2 s.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="" xmlns:lc="http://schemas.openxmlformats.org/drawingml/2006/lockedCanvas" xmlns:a16="http://schemas.microsoft.com/office/drawing/2014/main" id="{CE965671-0DA8-63C1-5230-5C1AEE802906}"/>
              </a:ext>
            </a:extLst>
          </p:cNvPr>
          <p:cNvGrpSpPr/>
          <p:nvPr/>
        </p:nvGrpSpPr>
        <p:grpSpPr>
          <a:xfrm>
            <a:off x="0" y="2513125"/>
            <a:ext cx="9134902" cy="2225132"/>
            <a:chOff x="75934" y="2644380"/>
            <a:chExt cx="9134902" cy="2225132"/>
          </a:xfrm>
        </p:grpSpPr>
        <p:pic>
          <p:nvPicPr>
            <p:cNvPr id="24" name="Picture 23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34530EE9-2523-81CD-68C6-F510BDB6D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934" y="2657636"/>
              <a:ext cx="2948475" cy="221187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E763C2E1-CCF0-0C8C-6976-96C15A478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76306" y="2657636"/>
              <a:ext cx="2943255" cy="220796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6856E1F2-00C7-A15C-3D30-A245B98CC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67581" y="2644380"/>
              <a:ext cx="2943255" cy="2207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3844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PID Controller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"/>
          <p:cNvSpPr txBox="1"/>
          <p:nvPr/>
        </p:nvSpPr>
        <p:spPr>
          <a:xfrm>
            <a:off x="148070" y="1598790"/>
            <a:ext cx="86634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Proportional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feedback gain 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the steady state error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integral portion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makes it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becomes less stable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Derivative controller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stability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system without affecting the steady state error. 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Function: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PID controller takes the advantage of all 3 controllers analyzed here.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455061"/>
              </p:ext>
            </p:extLst>
          </p:nvPr>
        </p:nvGraphicFramePr>
        <p:xfrm>
          <a:off x="3454978" y="4819073"/>
          <a:ext cx="3211513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3" imgW="3211153" imgH="913187" progId="Equation.DSMT4">
                  <p:embed/>
                </p:oleObj>
              </mc:Choice>
              <mc:Fallback>
                <p:oleObj name="Equation" r:id="rId3" imgW="3211153" imgH="913187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54978" y="4819073"/>
                        <a:ext cx="3211513" cy="91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4716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4174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0636" y="1389529"/>
            <a:ext cx="8113059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4538" indent="-744538">
              <a:lnSpc>
                <a:spcPct val="150000"/>
              </a:lnSpc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744538" indent="-744538">
              <a:lnSpc>
                <a:spcPct val="150000"/>
              </a:lnSpc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 marL="744538" indent="-744538">
              <a:lnSpc>
                <a:spcPct val="150000"/>
              </a:lnSpc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744538" indent="-744538">
              <a:lnSpc>
                <a:spcPct val="150000"/>
              </a:lnSpc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Model</a:t>
            </a:r>
          </a:p>
          <a:p>
            <a:pPr marL="744538" indent="-744538">
              <a:lnSpc>
                <a:spcPct val="150000"/>
              </a:lnSpc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Formulation</a:t>
            </a:r>
          </a:p>
          <a:p>
            <a:pPr marL="744538" indent="-744538">
              <a:lnSpc>
                <a:spcPct val="150000"/>
              </a:lnSpc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Procedure</a:t>
            </a:r>
          </a:p>
          <a:p>
            <a:pPr marL="744538" indent="-744538">
              <a:lnSpc>
                <a:spcPct val="150000"/>
              </a:lnSpc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  <a:p>
            <a:pPr marL="744538" indent="-744538">
              <a:lnSpc>
                <a:spcPct val="150000"/>
              </a:lnSpc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5939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PID Controller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8674"/>
            <a:ext cx="4932218" cy="4382654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5561381" y="2877914"/>
            <a:ext cx="2826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%Overshoot = 110%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Settling time, 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0.96s 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0" y="6045852"/>
            <a:ext cx="7424922" cy="772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Response of PID controller with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kern="1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2000" kern="1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0.0001, 0.0003, 0.0005 mK</a:t>
            </a:r>
            <a:r>
              <a:rPr lang="en-US" sz="2000" kern="1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at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 007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</a:t>
            </a:r>
            <a:r>
              <a:rPr lang="en-US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0.2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−2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8229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PID Controller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9251"/>
            <a:ext cx="5109155" cy="4539875"/>
          </a:xfrm>
          <a:prstGeom prst="rect">
            <a:avLst/>
          </a:prstGeom>
        </p:spPr>
      </p:pic>
      <p:sp>
        <p:nvSpPr>
          <p:cNvPr id="10" name="TextBox 4"/>
          <p:cNvSpPr txBox="1"/>
          <p:nvPr/>
        </p:nvSpPr>
        <p:spPr>
          <a:xfrm>
            <a:off x="0" y="6296608"/>
            <a:ext cx="7067666" cy="68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Response of the PID controller with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</a:t>
            </a:r>
            <a:r>
              <a:rPr lang="en-US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kern="1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kern="1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0.0005 mK</a:t>
            </a:r>
            <a:r>
              <a:rPr lang="en-US" kern="1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at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 007 ms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0.2 ms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−2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5679874" y="2198046"/>
            <a:ext cx="27755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0.0005 </a:t>
            </a:r>
            <a:r>
              <a:rPr lang="en-US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mK</a:t>
            </a:r>
            <a:r>
              <a:rPr lang="en-US" sz="2400" kern="1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Less jerking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Smoother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settling time (0.85s)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344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PID Controller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="" xmlns:lc="http://schemas.openxmlformats.org/drawingml/2006/lockedCanvas" xmlns:a16="http://schemas.microsoft.com/office/drawing/2014/main" id="{BE01E0E8-7222-DC32-E85F-7CE17CC1BA43}"/>
              </a:ext>
            </a:extLst>
          </p:cNvPr>
          <p:cNvSpPr txBox="1"/>
          <p:nvPr/>
        </p:nvSpPr>
        <p:spPr>
          <a:xfrm>
            <a:off x="18914" y="1855755"/>
            <a:ext cx="463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field: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lc="http://schemas.openxmlformats.org/drawingml/2006/lockedCanvas" xmlns:a16="http://schemas.microsoft.com/office/drawing/2014/main" id="{0A2F1D60-12A0-F44B-1625-C5F38A5A7C6D}"/>
              </a:ext>
            </a:extLst>
          </p:cNvPr>
          <p:cNvGrpSpPr/>
          <p:nvPr/>
        </p:nvGrpSpPr>
        <p:grpSpPr>
          <a:xfrm>
            <a:off x="578751" y="4874550"/>
            <a:ext cx="7986498" cy="525363"/>
            <a:chOff x="684495" y="4082154"/>
            <a:chExt cx="7986498" cy="525363"/>
          </a:xfrm>
        </p:grpSpPr>
        <p:sp>
          <p:nvSpPr>
            <p:cNvPr id="15" name="TextBox 19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39E67375-4761-B7AE-1B66-1E9F64AEC889}"/>
                </a:ext>
              </a:extLst>
            </p:cNvPr>
            <p:cNvSpPr txBox="1"/>
            <p:nvPr/>
          </p:nvSpPr>
          <p:spPr>
            <a:xfrm>
              <a:off x="684495" y="4084297"/>
              <a:ext cx="1579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t = 0 s </a:t>
              </a:r>
            </a:p>
          </p:txBody>
        </p:sp>
        <p:sp>
          <p:nvSpPr>
            <p:cNvPr id="16" name="TextBox 20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51D775E0-6ADC-849F-7D67-C9FCA1D64CC5}"/>
                </a:ext>
              </a:extLst>
            </p:cNvPr>
            <p:cNvSpPr txBox="1"/>
            <p:nvPr/>
          </p:nvSpPr>
          <p:spPr>
            <a:xfrm>
              <a:off x="3577893" y="4082154"/>
              <a:ext cx="2013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t = 0.2 s</a:t>
              </a:r>
            </a:p>
          </p:txBody>
        </p:sp>
        <p:sp>
          <p:nvSpPr>
            <p:cNvPr id="17" name="TextBox 21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766DE6DE-A664-0F7E-0332-641BC27EF9D4}"/>
                </a:ext>
              </a:extLst>
            </p:cNvPr>
            <p:cNvSpPr txBox="1"/>
            <p:nvPr/>
          </p:nvSpPr>
          <p:spPr>
            <a:xfrm>
              <a:off x="6623962" y="4082154"/>
              <a:ext cx="20470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t = 2 s</a:t>
              </a:r>
            </a:p>
          </p:txBody>
        </p:sp>
      </p:grpSp>
      <p:sp>
        <p:nvSpPr>
          <p:cNvPr id="10" name="TextBox 22">
            <a:extLst>
              <a:ext uri="{FF2B5EF4-FFF2-40B4-BE49-F238E27FC236}">
                <a16:creationId xmlns="" xmlns:lc="http://schemas.openxmlformats.org/drawingml/2006/lockedCanvas" xmlns:a16="http://schemas.microsoft.com/office/drawing/2014/main" id="{70C6EDAC-4855-59E4-B1F1-EA2AAFD8D876}"/>
              </a:ext>
            </a:extLst>
          </p:cNvPr>
          <p:cNvSpPr txBox="1"/>
          <p:nvPr/>
        </p:nvSpPr>
        <p:spPr>
          <a:xfrm>
            <a:off x="0" y="5883016"/>
            <a:ext cx="91191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in flow velocity through the channel in terms of surface plot for K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0.007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</a:t>
            </a:r>
            <a:r>
              <a:rPr lang="en-US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0.2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−2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</a:t>
            </a:r>
            <a:r>
              <a:rPr lang="en-US" sz="2000" baseline="30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US" sz="20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baseline="-25000" dirty="0" err="1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2000" baseline="-25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0.0005 mK</a:t>
            </a:r>
            <a:r>
              <a:rPr lang="en-US" sz="2000" baseline="30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-1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(a) t = 0 s, (b) t = 0.02 s, and (c) t = 2 s.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="" xmlns:lc="http://schemas.openxmlformats.org/drawingml/2006/lockedCanvas" xmlns:a16="http://schemas.microsoft.com/office/drawing/2014/main" id="{B20BDFA4-AD1E-F950-D2FC-831541FA4A72}"/>
              </a:ext>
            </a:extLst>
          </p:cNvPr>
          <p:cNvGrpSpPr/>
          <p:nvPr/>
        </p:nvGrpSpPr>
        <p:grpSpPr>
          <a:xfrm>
            <a:off x="0" y="2521293"/>
            <a:ext cx="9144000" cy="2208796"/>
            <a:chOff x="0" y="2324602"/>
            <a:chExt cx="9144000" cy="2208796"/>
          </a:xfrm>
        </p:grpSpPr>
        <p:pic>
          <p:nvPicPr>
            <p:cNvPr id="19" name="Picture 18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A78460B4-A9B6-B6A4-4025-AF9E784CA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24602"/>
              <a:ext cx="2944368" cy="220879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02F05908-B8EC-5345-463A-42F9D7D9F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816" y="2324603"/>
              <a:ext cx="2944368" cy="220879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AD2F5360-B2BB-5011-9516-BA1CFEDBA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9632" y="2324602"/>
              <a:ext cx="2944368" cy="2208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6490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 Controller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17">
            <a:extLst>
              <a:ext uri="{FF2B5EF4-FFF2-40B4-BE49-F238E27FC236}">
                <a16:creationId xmlns="" xmlns:lc="http://schemas.openxmlformats.org/drawingml/2006/lockedCanvas" xmlns:a16="http://schemas.microsoft.com/office/drawing/2014/main" id="{BE01E0E8-7222-DC32-E85F-7CE17CC1BA43}"/>
              </a:ext>
            </a:extLst>
          </p:cNvPr>
          <p:cNvSpPr txBox="1"/>
          <p:nvPr/>
        </p:nvSpPr>
        <p:spPr>
          <a:xfrm>
            <a:off x="18914" y="1855755"/>
            <a:ext cx="463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Thermal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field: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="" xmlns:lc="http://schemas.openxmlformats.org/drawingml/2006/lockedCanvas" xmlns:a16="http://schemas.microsoft.com/office/drawing/2014/main" id="{0A2F1D60-12A0-F44B-1625-C5F38A5A7C6D}"/>
              </a:ext>
            </a:extLst>
          </p:cNvPr>
          <p:cNvGrpSpPr/>
          <p:nvPr/>
        </p:nvGrpSpPr>
        <p:grpSpPr>
          <a:xfrm>
            <a:off x="578751" y="4874550"/>
            <a:ext cx="7986498" cy="525363"/>
            <a:chOff x="684495" y="4082154"/>
            <a:chExt cx="7986498" cy="525363"/>
          </a:xfrm>
        </p:grpSpPr>
        <p:sp>
          <p:nvSpPr>
            <p:cNvPr id="15" name="TextBox 19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39E67375-4761-B7AE-1B66-1E9F64AEC889}"/>
                </a:ext>
              </a:extLst>
            </p:cNvPr>
            <p:cNvSpPr txBox="1"/>
            <p:nvPr/>
          </p:nvSpPr>
          <p:spPr>
            <a:xfrm>
              <a:off x="684495" y="4084297"/>
              <a:ext cx="1579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t = 0 s </a:t>
              </a:r>
            </a:p>
          </p:txBody>
        </p:sp>
        <p:sp>
          <p:nvSpPr>
            <p:cNvPr id="16" name="TextBox 20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51D775E0-6ADC-849F-7D67-C9FCA1D64CC5}"/>
                </a:ext>
              </a:extLst>
            </p:cNvPr>
            <p:cNvSpPr txBox="1"/>
            <p:nvPr/>
          </p:nvSpPr>
          <p:spPr>
            <a:xfrm>
              <a:off x="3577893" y="4082154"/>
              <a:ext cx="2013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t = 0.2 s</a:t>
              </a:r>
            </a:p>
          </p:txBody>
        </p:sp>
        <p:sp>
          <p:nvSpPr>
            <p:cNvPr id="17" name="TextBox 21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766DE6DE-A664-0F7E-0332-641BC27EF9D4}"/>
                </a:ext>
              </a:extLst>
            </p:cNvPr>
            <p:cNvSpPr txBox="1"/>
            <p:nvPr/>
          </p:nvSpPr>
          <p:spPr>
            <a:xfrm>
              <a:off x="6623962" y="4082154"/>
              <a:ext cx="20470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t = 2 s</a:t>
              </a: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="" xmlns:lc="http://schemas.openxmlformats.org/drawingml/2006/lockedCanvas" xmlns:a16="http://schemas.microsoft.com/office/drawing/2014/main" id="{70C6EDAC-4855-59E4-B1F1-EA2AAFD8D876}"/>
              </a:ext>
            </a:extLst>
          </p:cNvPr>
          <p:cNvSpPr txBox="1"/>
          <p:nvPr/>
        </p:nvSpPr>
        <p:spPr>
          <a:xfrm>
            <a:off x="18914" y="5648676"/>
            <a:ext cx="9035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in fluid temperature through the channel in terms of surface plot for K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0.007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</a:t>
            </a:r>
            <a:r>
              <a:rPr lang="en-US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0.2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−2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</a:t>
            </a:r>
            <a:r>
              <a:rPr lang="en-US" sz="2000" baseline="30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0.0005 mK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-1</a:t>
            </a:r>
            <a:r>
              <a:rPr lang="en-US" sz="20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(a) t = 0 s, (b) t = 0.02 s, and (c) t = 2 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="" xmlns:lc="http://schemas.openxmlformats.org/drawingml/2006/lockedCanvas" xmlns:a16="http://schemas.microsoft.com/office/drawing/2014/main" id="{CE965671-0DA8-63C1-5230-5C1AEE802906}"/>
              </a:ext>
            </a:extLst>
          </p:cNvPr>
          <p:cNvGrpSpPr/>
          <p:nvPr/>
        </p:nvGrpSpPr>
        <p:grpSpPr>
          <a:xfrm>
            <a:off x="9098" y="2560394"/>
            <a:ext cx="9134902" cy="2225133"/>
            <a:chOff x="75934" y="2644380"/>
            <a:chExt cx="9134902" cy="2225133"/>
          </a:xfrm>
        </p:grpSpPr>
        <p:pic>
          <p:nvPicPr>
            <p:cNvPr id="18" name="Picture 17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34530EE9-2523-81CD-68C6-F510BDB6D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" y="2657636"/>
              <a:ext cx="2948475" cy="22118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E763C2E1-CCF0-0C8C-6976-96C15A478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6306" y="2657636"/>
              <a:ext cx="2943255" cy="220796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="" xmlns:lc="http://schemas.openxmlformats.org/drawingml/2006/lockedCanvas" xmlns:a16="http://schemas.microsoft.com/office/drawing/2014/main" id="{6856E1F2-00C7-A15C-3D30-A245B98CC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7581" y="2644380"/>
              <a:ext cx="2943255" cy="2207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0150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0" y="374703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49382" y="1082589"/>
            <a:ext cx="8645235" cy="4644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Vrinda" panose="02000500000000020004" pitchFamily="2" charset="0"/>
              </a:rPr>
              <a:t>P </a:t>
            </a: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00500000000020004" pitchFamily="2" charset="0"/>
              </a:rPr>
              <a:t>controller’s  steady state performance is worse at lower gain.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Vrinda" panose="02000500000000020004" pitchFamily="2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00500000000020004" pitchFamily="2" charset="0"/>
              </a:rPr>
              <a:t>At higher value of gain system becomes more unstable and show oscillations.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Vrinda" panose="02000500000000020004" pitchFamily="2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00500000000020004" pitchFamily="2" charset="0"/>
              </a:rPr>
              <a:t>Maximum overshoot increases at higher value of 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Vrinda" panose="02000500000000020004" pitchFamily="2" charset="0"/>
              </a:rPr>
              <a:t>gain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00500000000020004" pitchFamily="2" charset="0"/>
              </a:rPr>
              <a:t>PI controllers are slower than P controllers and do eliminate steady-state error, although they are faster with higher Ki values. Regardless of Ki values, the steady state is always errorless. And, as a result of the combination, performance may vary depending on the value</a:t>
            </a: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Vrinda" panose="02000500000000020004" pitchFamily="2" charset="0"/>
              </a:rPr>
              <a:t>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Vrinda" panose="02000500000000020004" pitchFamily="2" charset="0"/>
              </a:rPr>
              <a:t>PID controller stabilize the system, make it smoother and reduces the steady state error to zero.</a:t>
            </a:r>
            <a:endParaRPr lang="en-US" sz="2400" b="1" dirty="0">
              <a:latin typeface="Times New Roman" panose="02020603050405020304" pitchFamily="18" charset="0"/>
              <a:ea typeface="Calibri" panose="020F0502020204030204" pitchFamily="34" charset="0"/>
              <a:cs typeface="Vrinda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599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4174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4325" y="2627474"/>
            <a:ext cx="85153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would express our profound gratitude to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Sumon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Saha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Professor, Department of Mechanical Engineering, Bangladesh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Engineering and Technology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(BUET) for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providing continuous support throughout our research works.​​</a:t>
            </a:r>
          </a:p>
        </p:txBody>
      </p:sp>
    </p:spTree>
    <p:extLst>
      <p:ext uri="{BB962C8B-B14F-4D97-AF65-F5344CB8AC3E}">
        <p14:creationId xmlns:p14="http://schemas.microsoft.com/office/powerpoint/2010/main" val="1983787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4174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</p:txBody>
      </p:sp>
    </p:spTree>
    <p:extLst>
      <p:ext uri="{BB962C8B-B14F-4D97-AF65-F5344CB8AC3E}">
        <p14:creationId xmlns:p14="http://schemas.microsoft.com/office/powerpoint/2010/main" val="2373717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4174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391302"/>
              </p:ext>
            </p:extLst>
          </p:nvPr>
        </p:nvGraphicFramePr>
        <p:xfrm>
          <a:off x="314325" y="1234437"/>
          <a:ext cx="8515348" cy="5242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8837">
                  <a:extLst>
                    <a:ext uri="{9D8B030D-6E8A-4147-A177-3AD203B41FA5}">
                      <a16:colId xmlns="" xmlns:a16="http://schemas.microsoft.com/office/drawing/2014/main" val="992387253"/>
                    </a:ext>
                  </a:extLst>
                </a:gridCol>
                <a:gridCol w="2128837">
                  <a:extLst>
                    <a:ext uri="{9D8B030D-6E8A-4147-A177-3AD203B41FA5}">
                      <a16:colId xmlns="" xmlns:a16="http://schemas.microsoft.com/office/drawing/2014/main" val="2129196329"/>
                    </a:ext>
                  </a:extLst>
                </a:gridCol>
                <a:gridCol w="2128837">
                  <a:extLst>
                    <a:ext uri="{9D8B030D-6E8A-4147-A177-3AD203B41FA5}">
                      <a16:colId xmlns="" xmlns:a16="http://schemas.microsoft.com/office/drawing/2014/main" val="3967782818"/>
                    </a:ext>
                  </a:extLst>
                </a:gridCol>
                <a:gridCol w="2128837">
                  <a:extLst>
                    <a:ext uri="{9D8B030D-6E8A-4147-A177-3AD203B41FA5}">
                      <a16:colId xmlns="" xmlns:a16="http://schemas.microsoft.com/office/drawing/2014/main" val="200400375"/>
                    </a:ext>
                  </a:extLst>
                </a:gridCol>
              </a:tblGrid>
              <a:tr h="569962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2C5E5C">
                            <a:shade val="30000"/>
                            <a:satMod val="115000"/>
                          </a:srgbClr>
                        </a:gs>
                        <a:gs pos="50000">
                          <a:srgbClr val="2C5E5C">
                            <a:shade val="67500"/>
                            <a:satMod val="115000"/>
                          </a:srgbClr>
                        </a:gs>
                        <a:gs pos="100000">
                          <a:srgbClr val="2C5E5C">
                            <a:shade val="100000"/>
                            <a:satMod val="115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Shape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2C5E5C">
                            <a:shade val="30000"/>
                            <a:satMod val="115000"/>
                          </a:srgbClr>
                        </a:gs>
                        <a:gs pos="50000">
                          <a:srgbClr val="2C5E5C">
                            <a:shade val="67500"/>
                            <a:satMod val="115000"/>
                          </a:srgbClr>
                        </a:gs>
                        <a:gs pos="100000">
                          <a:srgbClr val="2C5E5C">
                            <a:shade val="100000"/>
                            <a:satMod val="115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Flow condition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2C5E5C">
                            <a:shade val="30000"/>
                            <a:satMod val="115000"/>
                          </a:srgbClr>
                        </a:gs>
                        <a:gs pos="50000">
                          <a:srgbClr val="2C5E5C">
                            <a:shade val="67500"/>
                            <a:satMod val="115000"/>
                          </a:srgbClr>
                        </a:gs>
                        <a:gs pos="100000">
                          <a:srgbClr val="2C5E5C">
                            <a:shade val="100000"/>
                            <a:satMod val="115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Controller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2C5E5C">
                            <a:shade val="30000"/>
                            <a:satMod val="115000"/>
                          </a:srgbClr>
                        </a:gs>
                        <a:gs pos="50000">
                          <a:srgbClr val="2C5E5C">
                            <a:shade val="67500"/>
                            <a:satMod val="115000"/>
                          </a:srgbClr>
                        </a:gs>
                        <a:gs pos="100000">
                          <a:srgbClr val="2C5E5C">
                            <a:shade val="100000"/>
                            <a:satMod val="115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3638012268"/>
                  </a:ext>
                </a:extLst>
              </a:tr>
              <a:tr h="453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Armaghani</a:t>
                      </a: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et al. [1]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C-shaped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Channel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Absent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677938040"/>
                  </a:ext>
                </a:extLst>
              </a:tr>
              <a:tr h="453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Rashad et. al. [2]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U-shaped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Cavity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Absent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021740460"/>
                  </a:ext>
                </a:extLst>
              </a:tr>
              <a:tr h="453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Mansour et al. [3]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C-shaped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Cavity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Absent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689190449"/>
                  </a:ext>
                </a:extLst>
              </a:tr>
              <a:tr h="453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Yeasmin</a:t>
                      </a: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et al. [4]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L-shaped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Cavity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Absent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142172559"/>
                  </a:ext>
                </a:extLst>
              </a:tr>
              <a:tr h="453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Saha et al. [5]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T-shaped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Channel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P, PI, PID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770602832"/>
                  </a:ext>
                </a:extLst>
              </a:tr>
              <a:tr h="589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Damasceno and Filho [6]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Shell and Tube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Vented Cavity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PI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4288248075"/>
                  </a:ext>
                </a:extLst>
              </a:tr>
              <a:tr h="453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Reddy and Balaji [7]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Shell and Tube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Vented Cavity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GA-PID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22759549"/>
                  </a:ext>
                </a:extLst>
              </a:tr>
              <a:tr h="453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Prakash et al. [8]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Square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Vented Cavity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P, PI, PID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181331253"/>
                  </a:ext>
                </a:extLst>
              </a:tr>
              <a:tr h="453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Shuvo et al. [9]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Square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Vented Cavity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P, PI, PID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802864085"/>
                  </a:ext>
                </a:extLst>
              </a:tr>
              <a:tr h="453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Present Study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C-Shaped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Channel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P, PI, PID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2414989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283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4174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391" y="1109310"/>
            <a:ext cx="8915400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the mathematical model for the problem on investigating conjugate MHD mixed convection in a triangular cavity with a heat conducting rotating cylinder</a:t>
            </a:r>
          </a:p>
          <a:p>
            <a:pPr marL="514350" indent="-5143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solve and validate the mathematical model numerically using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Galerkin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finite element method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marL="514350" indent="-5143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the conjugate effect of Richardson,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Grashof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Reynolds numbers on heat transfer rate</a:t>
            </a:r>
          </a:p>
          <a:p>
            <a:pPr marL="514350" indent="-5143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investigate the effect of varying Hartmann numbers along with the direction of rotation of the cylinder on thermal performance</a:t>
            </a:r>
          </a:p>
        </p:txBody>
      </p:sp>
    </p:spTree>
    <p:extLst>
      <p:ext uri="{BB962C8B-B14F-4D97-AF65-F5344CB8AC3E}">
        <p14:creationId xmlns:p14="http://schemas.microsoft.com/office/powerpoint/2010/main" val="1309059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4174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Model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4800" y="5830669"/>
            <a:ext cx="8534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diagram of the physical model consists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C-shaped enclosure with isothermal heat source (color line)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463" y="1133619"/>
            <a:ext cx="5334073" cy="445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13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4796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Boundary Conditions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095258"/>
              </p:ext>
            </p:extLst>
          </p:nvPr>
        </p:nvGraphicFramePr>
        <p:xfrm>
          <a:off x="0" y="1234437"/>
          <a:ext cx="9143999" cy="4762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488">
                  <a:extLst>
                    <a:ext uri="{9D8B030D-6E8A-4147-A177-3AD203B41FA5}">
                      <a16:colId xmlns="" xmlns:a16="http://schemas.microsoft.com/office/drawing/2014/main" val="992387253"/>
                    </a:ext>
                  </a:extLst>
                </a:gridCol>
                <a:gridCol w="1647112">
                  <a:extLst>
                    <a:ext uri="{9D8B030D-6E8A-4147-A177-3AD203B41FA5}">
                      <a16:colId xmlns="" xmlns:a16="http://schemas.microsoft.com/office/drawing/2014/main" val="2129196329"/>
                    </a:ext>
                  </a:extLst>
                </a:gridCol>
                <a:gridCol w="6248399">
                  <a:extLst>
                    <a:ext uri="{9D8B030D-6E8A-4147-A177-3AD203B41FA5}">
                      <a16:colId xmlns="" xmlns:a16="http://schemas.microsoft.com/office/drawing/2014/main" val="3967782818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Boundary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2C5E5C">
                            <a:shade val="30000"/>
                            <a:satMod val="115000"/>
                          </a:srgbClr>
                        </a:gs>
                        <a:gs pos="50000">
                          <a:srgbClr val="2C5E5C">
                            <a:shade val="67500"/>
                            <a:satMod val="115000"/>
                          </a:srgbClr>
                        </a:gs>
                        <a:gs pos="100000">
                          <a:srgbClr val="2C5E5C">
                            <a:shade val="100000"/>
                            <a:satMod val="115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Thermal condition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2C5E5C">
                            <a:shade val="30000"/>
                            <a:satMod val="115000"/>
                          </a:srgbClr>
                        </a:gs>
                        <a:gs pos="50000">
                          <a:srgbClr val="2C5E5C">
                            <a:shade val="67500"/>
                            <a:satMod val="115000"/>
                          </a:srgbClr>
                        </a:gs>
                        <a:gs pos="100000">
                          <a:srgbClr val="2C5E5C">
                            <a:shade val="100000"/>
                            <a:satMod val="115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Velocity Condition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2C5E5C">
                            <a:shade val="30000"/>
                            <a:satMod val="115000"/>
                          </a:srgbClr>
                        </a:gs>
                        <a:gs pos="50000">
                          <a:srgbClr val="2C5E5C">
                            <a:shade val="67500"/>
                            <a:satMod val="115000"/>
                          </a:srgbClr>
                        </a:gs>
                        <a:gs pos="100000">
                          <a:srgbClr val="2C5E5C">
                            <a:shade val="100000"/>
                            <a:satMod val="115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3638012268"/>
                  </a:ext>
                </a:extLst>
              </a:tr>
              <a:tr h="14706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Inlet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203C3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67793804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Outlet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203C3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302174046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Heat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203C3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68919044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Cylindrical wall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203C3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142172559"/>
                  </a:ext>
                </a:extLst>
              </a:tr>
            </a:tbl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746223"/>
              </p:ext>
            </p:extLst>
          </p:nvPr>
        </p:nvGraphicFramePr>
        <p:xfrm>
          <a:off x="1491116" y="2367513"/>
          <a:ext cx="1280160" cy="397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" name="Equation" r:id="rId3" imgW="736560" imgH="228600" progId="Equation.DSMT4">
                  <p:embed/>
                </p:oleObj>
              </mc:Choice>
              <mc:Fallback>
                <p:oleObj name="Equation" r:id="rId3" imgW="7365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1116" y="2367513"/>
                        <a:ext cx="1280160" cy="397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997679"/>
              </p:ext>
            </p:extLst>
          </p:nvPr>
        </p:nvGraphicFramePr>
        <p:xfrm>
          <a:off x="1491116" y="4588573"/>
          <a:ext cx="1280160" cy="411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" name="Equation" r:id="rId5" imgW="711000" imgH="228600" progId="Equation.DSMT4">
                  <p:embed/>
                </p:oleObj>
              </mc:Choice>
              <mc:Fallback>
                <p:oleObj name="Equation" r:id="rId5" imgW="7110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91116" y="4588573"/>
                        <a:ext cx="1280160" cy="411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059842"/>
              </p:ext>
            </p:extLst>
          </p:nvPr>
        </p:nvGraphicFramePr>
        <p:xfrm>
          <a:off x="1491116" y="3790005"/>
          <a:ext cx="1280160" cy="325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" name="Equation" r:id="rId7" imgW="698400" imgH="177480" progId="Equation.DSMT4">
                  <p:embed/>
                </p:oleObj>
              </mc:Choice>
              <mc:Fallback>
                <p:oleObj name="Equation" r:id="rId7" imgW="69840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91116" y="3790005"/>
                        <a:ext cx="1280160" cy="325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3360"/>
              </p:ext>
            </p:extLst>
          </p:nvPr>
        </p:nvGraphicFramePr>
        <p:xfrm>
          <a:off x="1491115" y="5519499"/>
          <a:ext cx="1280160" cy="325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" name="Equation" r:id="rId9" imgW="698400" imgH="177480" progId="Equation.DSMT4">
                  <p:embed/>
                </p:oleObj>
              </mc:Choice>
              <mc:Fallback>
                <p:oleObj name="Equation" r:id="rId9" imgW="698400" imgH="17748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491115" y="5519499"/>
                        <a:ext cx="1280160" cy="325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645208"/>
              </p:ext>
            </p:extLst>
          </p:nvPr>
        </p:nvGraphicFramePr>
        <p:xfrm>
          <a:off x="2873777" y="2124048"/>
          <a:ext cx="5691103" cy="639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6" name="Equation" r:id="rId11" imgW="3504960" imgH="393480" progId="Equation.DSMT4">
                  <p:embed/>
                </p:oleObj>
              </mc:Choice>
              <mc:Fallback>
                <p:oleObj name="Equation" r:id="rId11" imgW="350496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73777" y="2124048"/>
                        <a:ext cx="5691103" cy="6392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574124"/>
              </p:ext>
            </p:extLst>
          </p:nvPr>
        </p:nvGraphicFramePr>
        <p:xfrm>
          <a:off x="3393439" y="3702463"/>
          <a:ext cx="3737569" cy="428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" name="Equation" r:id="rId13" imgW="1993680" imgH="228600" progId="Equation.DSMT4">
                  <p:embed/>
                </p:oleObj>
              </mc:Choice>
              <mc:Fallback>
                <p:oleObj name="Equation" r:id="rId13" imgW="19936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393439" y="3702463"/>
                        <a:ext cx="3737569" cy="428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622790"/>
              </p:ext>
            </p:extLst>
          </p:nvPr>
        </p:nvGraphicFramePr>
        <p:xfrm>
          <a:off x="4256277" y="4508318"/>
          <a:ext cx="1666434" cy="380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8" name="Equation" r:id="rId15" imgW="888840" imgH="203040" progId="Equation.DSMT4">
                  <p:embed/>
                </p:oleObj>
              </mc:Choice>
              <mc:Fallback>
                <p:oleObj name="Equation" r:id="rId15" imgW="8888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256277" y="4508318"/>
                        <a:ext cx="1666434" cy="380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427090"/>
              </p:ext>
            </p:extLst>
          </p:nvPr>
        </p:nvGraphicFramePr>
        <p:xfrm>
          <a:off x="4256277" y="5327101"/>
          <a:ext cx="1657505" cy="357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9" name="Equation" r:id="rId17" imgW="883778" imgH="190603" progId="Equation.DSMT4">
                  <p:embed/>
                </p:oleObj>
              </mc:Choice>
              <mc:Fallback>
                <p:oleObj name="Equation" r:id="rId17" imgW="883778" imgH="190603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256277" y="5327101"/>
                        <a:ext cx="1657505" cy="357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482717"/>
              </p:ext>
            </p:extLst>
          </p:nvPr>
        </p:nvGraphicFramePr>
        <p:xfrm>
          <a:off x="2873778" y="2913102"/>
          <a:ext cx="1237922" cy="380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" name="Equation" r:id="rId19" imgW="660240" imgH="203040" progId="Equation.DSMT4">
                  <p:embed/>
                </p:oleObj>
              </mc:Choice>
              <mc:Fallback>
                <p:oleObj name="Equation" r:id="rId19" imgW="6602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873778" y="2913102"/>
                        <a:ext cx="1237922" cy="380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9752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907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Formulation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04800" y="1128456"/>
            <a:ext cx="258275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Continuity equation: 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462312"/>
              </p:ext>
            </p:extLst>
          </p:nvPr>
        </p:nvGraphicFramePr>
        <p:xfrm>
          <a:off x="3068320" y="1573848"/>
          <a:ext cx="1429952" cy="857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" name="Equation" r:id="rId3" imgW="761767" imgH="457855" progId="Equation.DSMT4">
                  <p:embed/>
                </p:oleObj>
              </mc:Choice>
              <mc:Fallback>
                <p:oleObj name="Equation" r:id="rId3" imgW="761767" imgH="457855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8320" y="1573848"/>
                        <a:ext cx="1429952" cy="8579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304800" y="2446324"/>
            <a:ext cx="6920453" cy="1345674"/>
            <a:chOff x="304800" y="2402451"/>
            <a:chExt cx="6920453" cy="1345674"/>
          </a:xfrm>
        </p:grpSpPr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304800" y="2402451"/>
              <a:ext cx="2919389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971800" algn="ctr"/>
                  <a:tab pos="5943600" algn="r"/>
                </a:tabLst>
              </a:pPr>
              <a:r>
                <a:rPr kumimoji="0" lang="en-US" altLang="en-US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X-Momentum equation:</a:t>
              </a:r>
              <a:endPara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0275680"/>
                </p:ext>
              </p:extLst>
            </p:nvPr>
          </p:nvGraphicFramePr>
          <p:xfrm>
            <a:off x="1973158" y="2854405"/>
            <a:ext cx="5252095" cy="8937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0" name="Equation" r:id="rId5" imgW="2799144" imgH="476963" progId="Equation.DSMT4">
                    <p:embed/>
                  </p:oleObj>
                </mc:Choice>
                <mc:Fallback>
                  <p:oleObj name="Equation" r:id="rId5" imgW="2799144" imgH="476963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973158" y="2854405"/>
                          <a:ext cx="5252095" cy="8937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24"/>
          <p:cNvGrpSpPr/>
          <p:nvPr/>
        </p:nvGrpSpPr>
        <p:grpSpPr>
          <a:xfrm>
            <a:off x="304800" y="3806503"/>
            <a:ext cx="8529148" cy="1306169"/>
            <a:chOff x="304800" y="3702420"/>
            <a:chExt cx="8529148" cy="1306169"/>
          </a:xfrm>
        </p:grpSpPr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304800" y="3702420"/>
              <a:ext cx="2888098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971800" algn="ctr"/>
                  <a:tab pos="5943600" algn="r"/>
                </a:tabLst>
              </a:pPr>
              <a:r>
                <a:rPr lang="en-US" altLang="en-US" sz="22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Y</a:t>
              </a:r>
              <a:r>
                <a:rPr kumimoji="0" lang="en-US" altLang="en-US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-Momentum equation:</a:t>
              </a:r>
              <a:endPara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5160358"/>
                </p:ext>
              </p:extLst>
            </p:nvPr>
          </p:nvGraphicFramePr>
          <p:xfrm>
            <a:off x="1973158" y="4150618"/>
            <a:ext cx="6860790" cy="85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1" name="Equation" r:id="rId7" imgW="3655907" imgH="457855" progId="Equation.DSMT4">
                    <p:embed/>
                  </p:oleObj>
                </mc:Choice>
                <mc:Fallback>
                  <p:oleObj name="Equation" r:id="rId7" imgW="3655907" imgH="457855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973158" y="4150618"/>
                          <a:ext cx="6860790" cy="85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23"/>
          <p:cNvGrpSpPr/>
          <p:nvPr/>
        </p:nvGrpSpPr>
        <p:grpSpPr>
          <a:xfrm>
            <a:off x="304800" y="5127175"/>
            <a:ext cx="6670211" cy="1303578"/>
            <a:chOff x="304800" y="5533575"/>
            <a:chExt cx="6670211" cy="1303578"/>
          </a:xfrm>
        </p:grpSpPr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304800" y="5533575"/>
              <a:ext cx="4021998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971800" algn="ctr"/>
                  <a:tab pos="5943600" algn="r"/>
                </a:tabLst>
              </a:pPr>
              <a:r>
                <a:rPr kumimoji="0" lang="en-US" altLang="en-US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Energy equation for flow domain:</a:t>
              </a:r>
              <a:endPara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7158886"/>
                </p:ext>
              </p:extLst>
            </p:nvPr>
          </p:nvGraphicFramePr>
          <p:xfrm>
            <a:off x="1973158" y="5979182"/>
            <a:ext cx="5001853" cy="85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72" name="Equation" r:id="rId9" imgW="2665645" imgH="457855" progId="Equation.DSMT4">
                    <p:embed/>
                  </p:oleObj>
                </mc:Choice>
                <mc:Fallback>
                  <p:oleObj name="Equation" r:id="rId9" imgW="2665645" imgH="457855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1973158" y="5979182"/>
                          <a:ext cx="5001853" cy="85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79992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370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0217805"/>
                  </p:ext>
                </p:extLst>
              </p:nvPr>
            </p:nvGraphicFramePr>
            <p:xfrm>
              <a:off x="1357744" y="1425504"/>
              <a:ext cx="6927274" cy="42733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1931">
                      <a:extLst>
                        <a:ext uri="{9D8B030D-6E8A-4147-A177-3AD203B41FA5}">
                          <a16:colId xmlns="" xmlns:a16="http://schemas.microsoft.com/office/drawing/2014/main" val="992387253"/>
                        </a:ext>
                      </a:extLst>
                    </a:gridCol>
                    <a:gridCol w="2736216">
                      <a:extLst>
                        <a:ext uri="{9D8B030D-6E8A-4147-A177-3AD203B41FA5}">
                          <a16:colId xmlns="" xmlns:a16="http://schemas.microsoft.com/office/drawing/2014/main" val="1220630588"/>
                        </a:ext>
                      </a:extLst>
                    </a:gridCol>
                    <a:gridCol w="2329127">
                      <a:extLst>
                        <a:ext uri="{9D8B030D-6E8A-4147-A177-3AD203B41FA5}">
                          <a16:colId xmlns="" xmlns:a16="http://schemas.microsoft.com/office/drawing/2014/main" val="2581689717"/>
                        </a:ext>
                      </a:extLst>
                    </a:gridCol>
                  </a:tblGrid>
                  <a:tr h="9047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Boundary</a:t>
                          </a:r>
                        </a:p>
                      </a:txBody>
                      <a:tcPr anchor="ctr">
                        <a:gradFill flip="none" rotWithShape="1">
                          <a:gsLst>
                            <a:gs pos="0">
                              <a:srgbClr val="2C5E5C">
                                <a:shade val="30000"/>
                                <a:satMod val="115000"/>
                              </a:srgbClr>
                            </a:gs>
                            <a:gs pos="50000">
                              <a:srgbClr val="2C5E5C">
                                <a:shade val="67500"/>
                                <a:satMod val="115000"/>
                              </a:srgbClr>
                            </a:gs>
                            <a:gs pos="100000">
                              <a:srgbClr val="2C5E5C">
                                <a:shade val="100000"/>
                                <a:satMod val="115000"/>
                              </a:srgbClr>
                            </a:gs>
                          </a:gsLst>
                          <a:lin ang="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Thermal condition</a:t>
                          </a:r>
                        </a:p>
                      </a:txBody>
                      <a:tcPr anchor="ctr">
                        <a:gradFill flip="none" rotWithShape="1">
                          <a:gsLst>
                            <a:gs pos="0">
                              <a:srgbClr val="2C5E5C">
                                <a:shade val="30000"/>
                                <a:satMod val="115000"/>
                              </a:srgbClr>
                            </a:gs>
                            <a:gs pos="50000">
                              <a:srgbClr val="2C5E5C">
                                <a:shade val="67500"/>
                                <a:satMod val="115000"/>
                              </a:srgbClr>
                            </a:gs>
                            <a:gs pos="100000">
                              <a:srgbClr val="2C5E5C">
                                <a:shade val="100000"/>
                                <a:satMod val="115000"/>
                              </a:srgbClr>
                            </a:gs>
                          </a:gsLst>
                          <a:lin ang="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Velocity condition </a:t>
                          </a:r>
                        </a:p>
                      </a:txBody>
                      <a:tcPr anchor="ctr">
                        <a:gradFill flip="none" rotWithShape="1">
                          <a:gsLst>
                            <a:gs pos="0">
                              <a:srgbClr val="2C5E5C">
                                <a:shade val="30000"/>
                                <a:satMod val="115000"/>
                              </a:srgbClr>
                            </a:gs>
                            <a:gs pos="50000">
                              <a:srgbClr val="2C5E5C">
                                <a:shade val="67500"/>
                                <a:satMod val="115000"/>
                              </a:srgbClr>
                            </a:gs>
                            <a:gs pos="100000">
                              <a:srgbClr val="2C5E5C">
                                <a:shade val="100000"/>
                                <a:satMod val="115000"/>
                              </a:srgbClr>
                            </a:gs>
                          </a:gsLst>
                          <a:lin ang="0" scaled="1"/>
                          <a:tileRect/>
                        </a:gradFill>
                      </a:tcPr>
                    </a:tc>
                    <a:extLst>
                      <a:ext uri="{0D108BD9-81ED-4DB2-BD59-A6C34878D82A}">
                        <a16:rowId xmlns="" xmlns:a16="http://schemas.microsoft.com/office/drawing/2014/main" val="3638012268"/>
                      </a:ext>
                    </a:extLst>
                  </a:tr>
                  <a:tr h="7026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203C3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Top wall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𝛳</m:t>
                                </m:r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203C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203C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677938040"/>
                      </a:ext>
                    </a:extLst>
                  </a:tr>
                  <a:tr h="8665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203C3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Left wall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smtClean="0">
                                        <a:solidFill>
                                          <a:srgbClr val="203C3B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l-GR" sz="1800" dirty="0" smtClean="0">
                                        <a:solidFill>
                                          <a:srgbClr val="203C3B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∂</m:t>
                                    </m:r>
                                    <m:r>
                                      <a:rPr lang="el-GR" sz="1800" i="1" dirty="0" smtClean="0">
                                        <a:solidFill>
                                          <a:srgbClr val="203C3B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𝛳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l-GR" sz="1800" dirty="0" smtClean="0">
                                        <a:solidFill>
                                          <a:srgbClr val="203C3B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800" b="0" i="1" dirty="0" smtClean="0">
                                        <a:solidFill>
                                          <a:srgbClr val="203C3B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X</m:t>
                                    </m:r>
                                  </m:den>
                                </m:f>
                                <m:r>
                                  <a:rPr lang="en-US" sz="1800" b="0" i="1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203C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203C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689190449"/>
                      </a:ext>
                    </a:extLst>
                  </a:tr>
                  <a:tr h="7026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203C3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Inclined wall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𝛳</m:t>
                                </m:r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203C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203C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1142172559"/>
                      </a:ext>
                    </a:extLst>
                  </a:tr>
                  <a:tr h="10968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203C3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Cylindrical</a:t>
                          </a:r>
                          <a:r>
                            <a:rPr lang="en-US" sz="1800" baseline="0" dirty="0">
                              <a:solidFill>
                                <a:srgbClr val="203C3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wall</a:t>
                          </a:r>
                          <a:r>
                            <a:rPr lang="en-US" sz="1800" dirty="0">
                              <a:solidFill>
                                <a:srgbClr val="203C3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𝐾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rgbClr val="203C3B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800" i="1" baseline="0" smtClean="0">
                                            <a:solidFill>
                                              <a:srgbClr val="203C3B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 baseline="0" smtClean="0">
                                                <a:solidFill>
                                                  <a:srgbClr val="203C3B"/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nor/>
                                              </m:rPr>
                                              <a:rPr lang="el-GR" sz="1800" dirty="0" smtClean="0">
                                                <a:solidFill>
                                                  <a:srgbClr val="203C3B"/>
                                                </a:solidFill>
                                                <a:latin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∂</m:t>
                                            </m:r>
                                            <m:r>
                                              <a:rPr lang="el-GR" sz="1800" i="1" dirty="0" smtClean="0">
                                                <a:solidFill>
                                                  <a:srgbClr val="203C3B"/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𝛳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nor/>
                                              </m:rPr>
                                              <a:rPr lang="el-GR" sz="1800" dirty="0" smtClean="0">
                                                <a:solidFill>
                                                  <a:srgbClr val="203C3B"/>
                                                </a:solidFill>
                                                <a:latin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∂</m:t>
                                            </m:r>
                                            <m:r>
                                              <a:rPr lang="en-US" sz="1800" b="0" i="1" dirty="0" smtClean="0">
                                                <a:solidFill>
                                                  <a:srgbClr val="203C3B"/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𝑁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rgbClr val="203C3B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rgbClr val="203C3B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800" i="1" baseline="0" smtClean="0">
                                            <a:solidFill>
                                              <a:srgbClr val="203C3B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 baseline="0" smtClean="0">
                                                <a:solidFill>
                                                  <a:srgbClr val="203C3B"/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nor/>
                                              </m:rPr>
                                              <a:rPr lang="el-GR" sz="1800" dirty="0" smtClean="0">
                                                <a:solidFill>
                                                  <a:srgbClr val="203C3B"/>
                                                </a:solidFill>
                                                <a:latin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∂</m:t>
                                            </m:r>
                                            <m:r>
                                              <a:rPr lang="el-GR" sz="1800" i="1" dirty="0" smtClean="0">
                                                <a:solidFill>
                                                  <a:srgbClr val="203C3B"/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𝛳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nor/>
                                              </m:rPr>
                                              <a:rPr lang="el-GR" sz="1800" dirty="0" smtClean="0">
                                                <a:solidFill>
                                                  <a:srgbClr val="203C3B"/>
                                                </a:solidFill>
                                                <a:latin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∂</m:t>
                                            </m:r>
                                            <m:r>
                                              <a:rPr lang="en-US" sz="1800" b="0" i="1" dirty="0" smtClean="0">
                                                <a:solidFill>
                                                  <a:srgbClr val="203C3B"/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𝑁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b>
                                    <m:r>
                                      <a:rPr lang="en-US" sz="1800" b="0" i="1" dirty="0" smtClean="0">
                                        <a:solidFill>
                                          <a:srgbClr val="203C3B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aseline="0" dirty="0">
                            <a:solidFill>
                              <a:srgbClr val="203C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sz="1800" b="0" i="1" baseline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800" b="0" i="1" baseline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ω</m:t>
                                </m:r>
                                <m:r>
                                  <a:rPr lang="en-US" sz="1800" b="0" i="1" baseline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1800" b="0" i="1" baseline="0" smtClean="0">
                                        <a:solidFill>
                                          <a:srgbClr val="203C3B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b="0" i="0" baseline="0" smtClean="0">
                                        <a:solidFill>
                                          <a:srgbClr val="203C3B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l-GR" sz="1800" i="1" dirty="0" smtClean="0">
                                        <a:solidFill>
                                          <a:srgbClr val="203C3B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𝛳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800" baseline="0" dirty="0">
                            <a:solidFill>
                              <a:srgbClr val="203C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  <m:r>
                                  <a:rPr lang="en-US" sz="1800" b="0" i="1" baseline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800" b="0" i="1" baseline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ω</m:t>
                                </m:r>
                                <m:r>
                                  <a:rPr lang="en-US" sz="1800" b="0" i="1" baseline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1800" b="0" i="1" baseline="0" smtClean="0">
                                        <a:solidFill>
                                          <a:srgbClr val="203C3B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b="0" i="0" baseline="0" smtClean="0">
                                        <a:solidFill>
                                          <a:srgbClr val="203C3B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l-GR" sz="1800" i="1" dirty="0" smtClean="0">
                                        <a:solidFill>
                                          <a:srgbClr val="203C3B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𝛳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800" baseline="0" dirty="0">
                            <a:solidFill>
                              <a:srgbClr val="203C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23716439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0217805"/>
                  </p:ext>
                </p:extLst>
              </p:nvPr>
            </p:nvGraphicFramePr>
            <p:xfrm>
              <a:off x="1357744" y="1425504"/>
              <a:ext cx="6927274" cy="42733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1931">
                      <a:extLst>
                        <a:ext uri="{9D8B030D-6E8A-4147-A177-3AD203B41FA5}">
                          <a16:colId xmlns:a16="http://schemas.microsoft.com/office/drawing/2014/main" val="992387253"/>
                        </a:ext>
                      </a:extLst>
                    </a:gridCol>
                    <a:gridCol w="2736216">
                      <a:extLst>
                        <a:ext uri="{9D8B030D-6E8A-4147-A177-3AD203B41FA5}">
                          <a16:colId xmlns:a16="http://schemas.microsoft.com/office/drawing/2014/main" val="1220630588"/>
                        </a:ext>
                      </a:extLst>
                    </a:gridCol>
                    <a:gridCol w="2329127">
                      <a:extLst>
                        <a:ext uri="{9D8B030D-6E8A-4147-A177-3AD203B41FA5}">
                          <a16:colId xmlns:a16="http://schemas.microsoft.com/office/drawing/2014/main" val="2581689717"/>
                        </a:ext>
                      </a:extLst>
                    </a:gridCol>
                  </a:tblGrid>
                  <a:tr h="9047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Boundary</a:t>
                          </a:r>
                          <a:endParaRPr 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gradFill flip="none" rotWithShape="1">
                          <a:gsLst>
                            <a:gs pos="0">
                              <a:srgbClr val="2C5E5C">
                                <a:shade val="30000"/>
                                <a:satMod val="115000"/>
                              </a:srgbClr>
                            </a:gs>
                            <a:gs pos="50000">
                              <a:srgbClr val="2C5E5C">
                                <a:shade val="67500"/>
                                <a:satMod val="115000"/>
                              </a:srgbClr>
                            </a:gs>
                            <a:gs pos="100000">
                              <a:srgbClr val="2C5E5C">
                                <a:shade val="100000"/>
                                <a:satMod val="115000"/>
                              </a:srgbClr>
                            </a:gs>
                          </a:gsLst>
                          <a:lin ang="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Thermal condition</a:t>
                          </a:r>
                          <a:endParaRPr 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gradFill flip="none" rotWithShape="1">
                          <a:gsLst>
                            <a:gs pos="0">
                              <a:srgbClr val="2C5E5C">
                                <a:shade val="30000"/>
                                <a:satMod val="115000"/>
                              </a:srgbClr>
                            </a:gs>
                            <a:gs pos="50000">
                              <a:srgbClr val="2C5E5C">
                                <a:shade val="67500"/>
                                <a:satMod val="115000"/>
                              </a:srgbClr>
                            </a:gs>
                            <a:gs pos="100000">
                              <a:srgbClr val="2C5E5C">
                                <a:shade val="100000"/>
                                <a:satMod val="115000"/>
                              </a:srgbClr>
                            </a:gs>
                          </a:gsLst>
                          <a:lin ang="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Velocity condition </a:t>
                          </a:r>
                          <a:endParaRPr 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gradFill flip="none" rotWithShape="1">
                          <a:gsLst>
                            <a:gs pos="0">
                              <a:srgbClr val="2C5E5C">
                                <a:shade val="30000"/>
                                <a:satMod val="115000"/>
                              </a:srgbClr>
                            </a:gs>
                            <a:gs pos="50000">
                              <a:srgbClr val="2C5E5C">
                                <a:shade val="67500"/>
                                <a:satMod val="115000"/>
                              </a:srgbClr>
                            </a:gs>
                            <a:gs pos="100000">
                              <a:srgbClr val="2C5E5C">
                                <a:shade val="100000"/>
                                <a:satMod val="115000"/>
                              </a:srgbClr>
                            </a:gs>
                          </a:gsLst>
                          <a:lin ang="0" scaled="1"/>
                          <a:tileRect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8012268"/>
                      </a:ext>
                    </a:extLst>
                  </a:tr>
                  <a:tr h="7026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203C3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Top wall</a:t>
                          </a:r>
                          <a:endParaRPr lang="en-US" sz="1800" dirty="0">
                            <a:solidFill>
                              <a:srgbClr val="203C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8374" t="-130435" r="-86192" b="-3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7389" t="-130435" r="-1044" b="-3826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938040"/>
                      </a:ext>
                    </a:extLst>
                  </a:tr>
                  <a:tr h="8665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203C3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Left wall</a:t>
                          </a:r>
                          <a:endParaRPr lang="en-US" sz="1800" dirty="0">
                            <a:solidFill>
                              <a:srgbClr val="203C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8374" t="-186620" r="-86192" b="-20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7389" t="-186620" r="-1044" b="-2098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9190449"/>
                      </a:ext>
                    </a:extLst>
                  </a:tr>
                  <a:tr h="7026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203C3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Inclined wall</a:t>
                          </a:r>
                          <a:endParaRPr lang="en-US" sz="1800" dirty="0">
                            <a:solidFill>
                              <a:srgbClr val="203C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8374" t="-350862" r="-86192" b="-15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7389" t="-350862" r="-1044" b="-15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2172559"/>
                      </a:ext>
                    </a:extLst>
                  </a:tr>
                  <a:tr h="10968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203C3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Cylindrical</a:t>
                          </a:r>
                          <a:r>
                            <a:rPr lang="en-US" sz="1800" baseline="0" dirty="0" smtClean="0">
                              <a:solidFill>
                                <a:srgbClr val="203C3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wall</a:t>
                          </a:r>
                          <a:r>
                            <a:rPr lang="en-US" sz="1800" dirty="0" smtClean="0">
                              <a:solidFill>
                                <a:srgbClr val="203C3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800" dirty="0">
                            <a:solidFill>
                              <a:srgbClr val="203C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8374" t="-290556" r="-86192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7389" t="-290556" r="-1044" b="-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16439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TextBox 52"/>
          <p:cNvSpPr txBox="1"/>
          <p:nvPr/>
        </p:nvSpPr>
        <p:spPr>
          <a:xfrm>
            <a:off x="3174825" y="5898590"/>
            <a:ext cx="30329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1. Boundary Conditions</a:t>
            </a:r>
          </a:p>
        </p:txBody>
      </p:sp>
    </p:spTree>
    <p:extLst>
      <p:ext uri="{BB962C8B-B14F-4D97-AF65-F5344CB8AC3E}">
        <p14:creationId xmlns:p14="http://schemas.microsoft.com/office/powerpoint/2010/main" val="3734189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31417" y="2240839"/>
            <a:ext cx="3983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Optimum mesh information</a:t>
            </a:r>
            <a:r>
              <a:rPr 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57728" y="6254581"/>
            <a:ext cx="44092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geometry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C-shaped channel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5B77DED-59B8-419D-B62C-223921AB0A53}"/>
              </a:ext>
            </a:extLst>
          </p:cNvPr>
          <p:cNvSpPr txBox="1"/>
          <p:nvPr/>
        </p:nvSpPr>
        <p:spPr>
          <a:xfrm>
            <a:off x="71628" y="1114380"/>
            <a:ext cx="9000744" cy="1061829"/>
          </a:xfrm>
          <a:prstGeom prst="rect">
            <a:avLst/>
          </a:prstGeom>
          <a:noFill/>
          <a:ln w="57150">
            <a:solidFill>
              <a:srgbClr val="2F62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1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Galerkin</a:t>
            </a:r>
            <a:r>
              <a:rPr lang="en-US" sz="21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Finite Element Method </a:t>
            </a:r>
            <a:r>
              <a:rPr lang="en-US" sz="21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Weighted Residual Method   has been deployed to conduct the numerical simulation by the  commercial software </a:t>
            </a:r>
            <a:r>
              <a:rPr lang="en-US" sz="2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COMSOL Multiphysics 6.0 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licensed to Sumon Saha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900FC97-1FB2-4B54-9CF6-5AC5F98F2D04}"/>
              </a:ext>
            </a:extLst>
          </p:cNvPr>
          <p:cNvSpPr txBox="1"/>
          <p:nvPr/>
        </p:nvSpPr>
        <p:spPr>
          <a:xfrm>
            <a:off x="314325" y="186265"/>
            <a:ext cx="483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Procedure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590" l="9817" r="90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61" t="-1123" r="10946" b="-1"/>
          <a:stretch/>
        </p:blipFill>
        <p:spPr>
          <a:xfrm>
            <a:off x="612438" y="2176209"/>
            <a:ext cx="4235190" cy="4151292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702273"/>
              </p:ext>
            </p:extLst>
          </p:nvPr>
        </p:nvGraphicFramePr>
        <p:xfrm>
          <a:off x="4701877" y="2744103"/>
          <a:ext cx="420624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903">
                  <a:extLst>
                    <a:ext uri="{9D8B030D-6E8A-4147-A177-3AD203B41FA5}">
                      <a16:colId xmlns="" xmlns:a16="http://schemas.microsoft.com/office/drawing/2014/main" val="992387253"/>
                    </a:ext>
                  </a:extLst>
                </a:gridCol>
                <a:gridCol w="1524337">
                  <a:extLst>
                    <a:ext uri="{9D8B030D-6E8A-4147-A177-3AD203B41FA5}">
                      <a16:colId xmlns="" xmlns:a16="http://schemas.microsoft.com/office/drawing/2014/main" val="212919632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Mesh Property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2C5E5C">
                            <a:shade val="30000"/>
                            <a:satMod val="115000"/>
                          </a:srgbClr>
                        </a:gs>
                        <a:gs pos="50000">
                          <a:srgbClr val="2C5E5C">
                            <a:shade val="67500"/>
                            <a:satMod val="115000"/>
                          </a:srgbClr>
                        </a:gs>
                        <a:gs pos="100000">
                          <a:srgbClr val="2C5E5C">
                            <a:shade val="100000"/>
                            <a:satMod val="115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Statistics</a:t>
                      </a:r>
                      <a:endPara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gradFill flip="none" rotWithShape="1">
                      <a:gsLst>
                        <a:gs pos="0">
                          <a:srgbClr val="2C5E5C">
                            <a:shade val="30000"/>
                            <a:satMod val="115000"/>
                          </a:srgbClr>
                        </a:gs>
                        <a:gs pos="50000">
                          <a:srgbClr val="2C5E5C">
                            <a:shade val="67500"/>
                            <a:satMod val="115000"/>
                          </a:srgbClr>
                        </a:gs>
                        <a:gs pos="100000">
                          <a:srgbClr val="2C5E5C">
                            <a:shade val="100000"/>
                            <a:satMod val="115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36380122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i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en-US" sz="1800" i="0" baseline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Nodes</a:t>
                      </a:r>
                      <a:endParaRPr lang="en-US" sz="1800" i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11784</a:t>
                      </a:r>
                      <a:endParaRPr lang="en-US" sz="180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7793804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Elements</a:t>
                      </a:r>
                      <a:endParaRPr lang="en-US" sz="180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21370</a:t>
                      </a:r>
                      <a:endParaRPr lang="en-US" sz="180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0217404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/>
                      <a:r>
                        <a:rPr lang="en-US" sz="1800" i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Triangles</a:t>
                      </a:r>
                      <a:endParaRPr lang="en-US" sz="1800" i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19954</a:t>
                      </a:r>
                      <a:endParaRPr lang="en-US" sz="1800" i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891904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/>
                      <a:r>
                        <a:rPr lang="en-US" sz="1800" i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Quads</a:t>
                      </a:r>
                      <a:endParaRPr lang="en-US" sz="1800" i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1416</a:t>
                      </a:r>
                      <a:endParaRPr lang="en-US" sz="1800" i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14217255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/>
                      <a:r>
                        <a:rPr lang="en-US" sz="1800" i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Edge elements </a:t>
                      </a:r>
                      <a:endParaRPr lang="en-US" sz="1800" i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780</a:t>
                      </a:r>
                      <a:endParaRPr lang="en-US" sz="1800" i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7060283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/>
                      <a:r>
                        <a:rPr lang="en-US" sz="1800" i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Vertex elements</a:t>
                      </a:r>
                      <a:endParaRPr lang="en-US" sz="1800" i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baseline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800" i="0" baseline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42882480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i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element</a:t>
                      </a:r>
                      <a:r>
                        <a:rPr lang="en-US" sz="1800" i="0" baseline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quality</a:t>
                      </a:r>
                      <a:endParaRPr lang="en-US" sz="1800" i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baseline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0.8051</a:t>
                      </a:r>
                      <a:endParaRPr lang="en-US" sz="1800" i="0" baseline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1091534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i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Element</a:t>
                      </a:r>
                      <a:r>
                        <a:rPr lang="en-US" sz="1800" i="0" baseline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area ratio</a:t>
                      </a:r>
                      <a:endParaRPr lang="en-US" sz="1800" i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baseline="0" dirty="0" smtClean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0.001005</a:t>
                      </a:r>
                      <a:endParaRPr lang="en-US" sz="1800" i="0" baseline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912930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590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D0EC63BD4A794CB34A86F1C7F8B840" ma:contentTypeVersion="9" ma:contentTypeDescription="Create a new document." ma:contentTypeScope="" ma:versionID="5d4fc0363c4eb3a57880991726809e80">
  <xsd:schema xmlns:xsd="http://www.w3.org/2001/XMLSchema" xmlns:xs="http://www.w3.org/2001/XMLSchema" xmlns:p="http://schemas.microsoft.com/office/2006/metadata/properties" xmlns:ns2="0497f907-6b61-49ef-b4c5-e26325cbe9d2" xmlns:ns3="58e5df4b-d10a-42ac-80ae-84197316d176" targetNamespace="http://schemas.microsoft.com/office/2006/metadata/properties" ma:root="true" ma:fieldsID="70f4fa21af6b25b907b40bf726e8c6c5" ns2:_="" ns3:_="">
    <xsd:import namespace="0497f907-6b61-49ef-b4c5-e26325cbe9d2"/>
    <xsd:import namespace="58e5df4b-d10a-42ac-80ae-84197316d1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97f907-6b61-49ef-b4c5-e26325cbe9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86e39378-e5b3-4363-9849-d730c44b92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e5df4b-d10a-42ac-80ae-84197316d176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fd3c86b0-55ac-442e-a5d4-0e9aae9a96f4}" ma:internalName="TaxCatchAll" ma:showField="CatchAllData" ma:web="58e5df4b-d10a-42ac-80ae-84197316d17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97f907-6b61-49ef-b4c5-e26325cbe9d2">
      <Terms xmlns="http://schemas.microsoft.com/office/infopath/2007/PartnerControls"/>
    </lcf76f155ced4ddcb4097134ff3c332f>
    <TaxCatchAll xmlns="58e5df4b-d10a-42ac-80ae-84197316d176" xsi:nil="true"/>
  </documentManagement>
</p:properties>
</file>

<file path=customXml/itemProps1.xml><?xml version="1.0" encoding="utf-8"?>
<ds:datastoreItem xmlns:ds="http://schemas.openxmlformats.org/officeDocument/2006/customXml" ds:itemID="{97D80A0F-CDBF-4751-9715-9728A0AC39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4C4A9A5-F8C2-448D-936A-E9B80F235D45}"/>
</file>

<file path=customXml/itemProps3.xml><?xml version="1.0" encoding="utf-8"?>
<ds:datastoreItem xmlns:ds="http://schemas.openxmlformats.org/officeDocument/2006/customXml" ds:itemID="{32C64C31-9CA9-4499-B9D7-B507C93E79F2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d9472c88-ba33-4c2a-bb7a-c1e22b72be5f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1151</TotalTime>
  <Words>1535</Words>
  <Application>Microsoft Office PowerPoint</Application>
  <PresentationFormat>On-screen Show (4:3)</PresentationFormat>
  <Paragraphs>250</Paragraphs>
  <Slides>26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Symbol</vt:lpstr>
      <vt:lpstr>Times New Roman</vt:lpstr>
      <vt:lpstr>Vrinda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Fayes-Us Shoaib</dc:creator>
  <cp:lastModifiedBy>Sohan</cp:lastModifiedBy>
  <cp:revision>155</cp:revision>
  <dcterms:created xsi:type="dcterms:W3CDTF">2021-06-22T14:07:43Z</dcterms:created>
  <dcterms:modified xsi:type="dcterms:W3CDTF">2023-02-28T08:08:34Z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0x010100FBD0EC63BD4A794CB34A86F1C7F8B840</vt:lpwstr>
  </property>
</Properties>
</file>